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73" r:id="rId3"/>
    <p:sldId id="261" r:id="rId4"/>
    <p:sldId id="269" r:id="rId5"/>
    <p:sldId id="270" r:id="rId6"/>
    <p:sldId id="271" r:id="rId7"/>
    <p:sldId id="268" r:id="rId8"/>
    <p:sldId id="258" r:id="rId9"/>
    <p:sldId id="262" r:id="rId10"/>
    <p:sldId id="259" r:id="rId11"/>
    <p:sldId id="263" r:id="rId12"/>
    <p:sldId id="264" r:id="rId13"/>
    <p:sldId id="265" r:id="rId14"/>
    <p:sldId id="266" r:id="rId15"/>
    <p:sldId id="267" r:id="rId16"/>
    <p:sldId id="272" r:id="rId17"/>
    <p:sldId id="277" r:id="rId18"/>
    <p:sldId id="278" r:id="rId19"/>
    <p:sldId id="260" r:id="rId20"/>
  </p:sldIdLst>
  <p:sldSz cx="12192000" cy="6858000"/>
  <p:notesSz cx="6858000" cy="9144000"/>
  <p:defaultText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39"/>
    <p:restoredTop sz="68802"/>
  </p:normalViewPr>
  <p:slideViewPr>
    <p:cSldViewPr snapToGrid="0">
      <p:cViewPr varScale="1">
        <p:scale>
          <a:sx n="98" d="100"/>
          <a:sy n="98" d="100"/>
        </p:scale>
        <p:origin x="1816" y="200"/>
      </p:cViewPr>
      <p:guideLst/>
    </p:cSldViewPr>
  </p:slideViewPr>
  <p:notesTextViewPr>
    <p:cViewPr>
      <p:scale>
        <a:sx n="1" d="1"/>
        <a:sy n="1" d="1"/>
      </p:scale>
      <p:origin x="0" y="0"/>
    </p:cViewPr>
  </p:notesTextViewPr>
  <p:notesViewPr>
    <p:cSldViewPr snapToGrid="0">
      <p:cViewPr varScale="1">
        <p:scale>
          <a:sx n="97" d="100"/>
          <a:sy n="97" d="100"/>
        </p:scale>
        <p:origin x="4328"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png>
</file>

<file path=ppt/media/image4.png>
</file>

<file path=ppt/media/image5.jpe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6891A4-66D0-6346-8DC4-2CFC76558BFE}" type="datetimeFigureOut">
              <a:rPr lang="en-FI" smtClean="0"/>
              <a:t>19.10.2022</a:t>
            </a:fld>
            <a:endParaRPr lang="en-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FI"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31129C-3E8D-3C42-BC69-5E6286CBB604}" type="slidenum">
              <a:rPr lang="en-FI" smtClean="0"/>
              <a:t>‹#›</a:t>
            </a:fld>
            <a:endParaRPr lang="en-FI"/>
          </a:p>
        </p:txBody>
      </p:sp>
    </p:spTree>
    <p:extLst>
      <p:ext uri="{BB962C8B-B14F-4D97-AF65-F5344CB8AC3E}">
        <p14:creationId xmlns:p14="http://schemas.microsoft.com/office/powerpoint/2010/main" val="1345233194"/>
      </p:ext>
    </p:extLst>
  </p:cSld>
  <p:clrMap bg1="lt1" tx1="dk1" bg2="lt2" tx2="dk2" accent1="accent1" accent2="accent2" accent3="accent3" accent4="accent4" accent5="accent5" accent6="accent6" hlink="hlink" folHlink="folHlink"/>
  <p:notesStyle>
    <a:lvl1pPr marL="0" algn="l" defTabSz="914400" rtl="0" eaLnBrk="1" latinLnBrk="0" hangingPunct="1">
      <a:defRPr sz="1500" kern="1200">
        <a:solidFill>
          <a:schemeClr val="tx1"/>
        </a:solidFill>
        <a:latin typeface="+mn-lt"/>
        <a:ea typeface="+mn-ea"/>
        <a:cs typeface="+mn-cs"/>
      </a:defRPr>
    </a:lvl1pPr>
    <a:lvl2pPr marL="457200" algn="l" defTabSz="914400" rtl="0" eaLnBrk="1" latinLnBrk="0" hangingPunct="1">
      <a:defRPr sz="1500" kern="1200">
        <a:solidFill>
          <a:schemeClr val="tx1"/>
        </a:solidFill>
        <a:latin typeface="+mn-lt"/>
        <a:ea typeface="+mn-ea"/>
        <a:cs typeface="+mn-cs"/>
      </a:defRPr>
    </a:lvl2pPr>
    <a:lvl3pPr marL="914400" algn="l" defTabSz="914400" rtl="0" eaLnBrk="1" latinLnBrk="0" hangingPunct="1">
      <a:defRPr sz="1500" kern="1200">
        <a:solidFill>
          <a:schemeClr val="tx1"/>
        </a:solidFill>
        <a:latin typeface="+mn-lt"/>
        <a:ea typeface="+mn-ea"/>
        <a:cs typeface="+mn-cs"/>
      </a:defRPr>
    </a:lvl3pPr>
    <a:lvl4pPr marL="1371600" algn="l" defTabSz="914400" rtl="0" eaLnBrk="1" latinLnBrk="0" hangingPunct="1">
      <a:defRPr sz="1500" kern="1200">
        <a:solidFill>
          <a:schemeClr val="tx1"/>
        </a:solidFill>
        <a:latin typeface="+mn-lt"/>
        <a:ea typeface="+mn-ea"/>
        <a:cs typeface="+mn-cs"/>
      </a:defRPr>
    </a:lvl4pPr>
    <a:lvl5pPr marL="1828800" algn="l" defTabSz="914400" rtl="0" eaLnBrk="1" latinLnBrk="0" hangingPunct="1">
      <a:defRPr sz="15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I" dirty="0"/>
          </a:p>
        </p:txBody>
      </p:sp>
      <p:sp>
        <p:nvSpPr>
          <p:cNvPr id="4" name="Slide Number Placeholder 3"/>
          <p:cNvSpPr>
            <a:spLocks noGrp="1"/>
          </p:cNvSpPr>
          <p:nvPr>
            <p:ph type="sldNum" sz="quarter" idx="5"/>
          </p:nvPr>
        </p:nvSpPr>
        <p:spPr/>
        <p:txBody>
          <a:bodyPr/>
          <a:lstStyle/>
          <a:p>
            <a:fld id="{F731129C-3E8D-3C42-BC69-5E6286CBB604}" type="slidenum">
              <a:rPr lang="en-FI" smtClean="0"/>
              <a:t>1</a:t>
            </a:fld>
            <a:endParaRPr lang="en-FI"/>
          </a:p>
        </p:txBody>
      </p:sp>
    </p:spTree>
    <p:extLst>
      <p:ext uri="{BB962C8B-B14F-4D97-AF65-F5344CB8AC3E}">
        <p14:creationId xmlns:p14="http://schemas.microsoft.com/office/powerpoint/2010/main" val="22755281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FI" b="1" dirty="0"/>
              <a:t>l</a:t>
            </a:r>
            <a:r>
              <a:rPr lang="en-GB" b="1" i="0" dirty="0">
                <a:effectLst/>
                <a:latin typeface="Times New Roman" panose="02020603050405020304" pitchFamily="18" charset="0"/>
              </a:rPr>
              <a:t>ack of control over an unstable schedule</a:t>
            </a:r>
            <a:r>
              <a:rPr lang="en-GB" b="0" i="0" dirty="0">
                <a:effectLst/>
                <a:latin typeface="Times New Roman" panose="02020603050405020304" pitchFamily="18" charset="0"/>
              </a:rPr>
              <a:t>, testers’ </a:t>
            </a:r>
            <a:r>
              <a:rPr lang="en-GB" b="1" i="0" dirty="0">
                <a:effectLst/>
                <a:latin typeface="Times New Roman" panose="02020603050405020304" pitchFamily="18" charset="0"/>
              </a:rPr>
              <a:t>late involvement in the development cycle</a:t>
            </a:r>
            <a:r>
              <a:rPr lang="en-GB" b="0" i="0" dirty="0">
                <a:effectLst/>
                <a:latin typeface="Times New Roman" panose="02020603050405020304" pitchFamily="18" charset="0"/>
              </a:rPr>
              <a:t>, and </a:t>
            </a:r>
            <a:r>
              <a:rPr lang="en-GB" b="1" i="0" dirty="0">
                <a:effectLst/>
                <a:latin typeface="Times New Roman" panose="02020603050405020304" pitchFamily="18" charset="0"/>
              </a:rPr>
              <a:t>the struggle for recognition</a:t>
            </a:r>
            <a:r>
              <a:rPr lang="en-GB" b="0" i="0" dirty="0">
                <a:effectLst/>
                <a:latin typeface="Times New Roman" panose="02020603050405020304" pitchFamily="18" charset="0"/>
              </a:rPr>
              <a:t>, </a:t>
            </a:r>
            <a:r>
              <a:rPr lang="en-GB" b="1" i="0" dirty="0">
                <a:effectLst/>
                <a:latin typeface="Times New Roman" panose="02020603050405020304" pitchFamily="18" charset="0"/>
              </a:rPr>
              <a:t>feeling frustrated by not performing their real job </a:t>
            </a:r>
            <a:r>
              <a:rPr lang="en-GB" b="0" i="0" dirty="0">
                <a:effectLst/>
                <a:latin typeface="Times New Roman" panose="02020603050405020304" pitchFamily="18" charset="0"/>
              </a:rPr>
              <a:t>– e.g., more focus on retesting defects rather than testing the requirements or products, Opening a critical defect, and talked down as uncritical by developers, so that the deadline could be met.</a:t>
            </a:r>
          </a:p>
          <a:p>
            <a:pPr marL="342900" indent="-342900">
              <a:buAutoNum type="arabicPeriod"/>
            </a:pPr>
            <a:r>
              <a:rPr lang="en-GB" b="1" i="0" dirty="0">
                <a:effectLst/>
                <a:latin typeface="Times New Roman" panose="02020603050405020304" pitchFamily="18" charset="0"/>
              </a:rPr>
              <a:t>unrealistic schedules and a scarcity of resources</a:t>
            </a:r>
            <a:r>
              <a:rPr lang="en-GB" b="0" i="0" dirty="0">
                <a:effectLst/>
                <a:latin typeface="Times New Roman" panose="02020603050405020304" pitchFamily="18" charset="0"/>
              </a:rPr>
              <a:t>, </a:t>
            </a:r>
            <a:r>
              <a:rPr lang="en-GB" b="1" i="0" dirty="0">
                <a:effectLst/>
                <a:latin typeface="Times New Roman" panose="02020603050405020304" pitchFamily="18" charset="0"/>
              </a:rPr>
              <a:t>frustration of developers </a:t>
            </a:r>
            <a:r>
              <a:rPr lang="en-GB" b="0" i="0" dirty="0">
                <a:effectLst/>
                <a:latin typeface="Times New Roman" panose="02020603050405020304" pitchFamily="18" charset="0"/>
              </a:rPr>
              <a:t>when </a:t>
            </a:r>
            <a:r>
              <a:rPr lang="en-GB" b="1" i="0" dirty="0">
                <a:effectLst/>
                <a:latin typeface="Times New Roman" panose="02020603050405020304" pitchFamily="18" charset="0"/>
              </a:rPr>
              <a:t>they also have to perform testing due to lack of resources</a:t>
            </a:r>
            <a:r>
              <a:rPr lang="en-GB" b="0" i="0" dirty="0">
                <a:effectLst/>
                <a:latin typeface="Times New Roman" panose="02020603050405020304" pitchFamily="18" charset="0"/>
              </a:rPr>
              <a:t>, </a:t>
            </a:r>
            <a:r>
              <a:rPr lang="en-GB" b="1" i="0" dirty="0">
                <a:effectLst/>
                <a:latin typeface="Times New Roman" panose="02020603050405020304" pitchFamily="18" charset="0"/>
              </a:rPr>
              <a:t>time </a:t>
            </a:r>
            <a:r>
              <a:rPr lang="en-GB" b="0" i="0" dirty="0">
                <a:effectLst/>
                <a:latin typeface="Times New Roman" panose="02020603050405020304" pitchFamily="18" charset="0"/>
              </a:rPr>
              <a:t>allocated to testing </a:t>
            </a:r>
            <a:r>
              <a:rPr lang="en-GB" b="1" i="0" dirty="0">
                <a:effectLst/>
                <a:latin typeface="Times New Roman" panose="02020603050405020304" pitchFamily="18" charset="0"/>
              </a:rPr>
              <a:t>to be in-sufficient right from the planning phase</a:t>
            </a:r>
            <a:r>
              <a:rPr lang="en-GB" b="0" i="0" dirty="0">
                <a:effectLst/>
                <a:latin typeface="Times New Roman" panose="02020603050405020304" pitchFamily="18" charset="0"/>
              </a:rPr>
              <a:t>.</a:t>
            </a:r>
          </a:p>
          <a:p>
            <a:pPr marL="342900" indent="-342900">
              <a:buAutoNum type="arabicPeriod"/>
            </a:pPr>
            <a:r>
              <a:rPr lang="en-GB" b="1" i="0" dirty="0">
                <a:effectLst/>
                <a:latin typeface="Times New Roman" panose="02020603050405020304" pitchFamily="18" charset="0"/>
              </a:rPr>
              <a:t>problems </a:t>
            </a:r>
            <a:r>
              <a:rPr lang="en-GB" b="0" i="0" dirty="0">
                <a:effectLst/>
                <a:latin typeface="Times New Roman" panose="02020603050405020304" pitchFamily="18" charset="0"/>
              </a:rPr>
              <a:t>with </a:t>
            </a:r>
            <a:r>
              <a:rPr lang="en-GB" b="1" i="0" dirty="0">
                <a:effectLst/>
                <a:latin typeface="Times New Roman" panose="02020603050405020304" pitchFamily="18" charset="0"/>
              </a:rPr>
              <a:t>testing tools</a:t>
            </a:r>
            <a:r>
              <a:rPr lang="en-GB" b="0" i="0" dirty="0">
                <a:effectLst/>
                <a:latin typeface="Times New Roman" panose="02020603050405020304" pitchFamily="18" charset="0"/>
              </a:rPr>
              <a:t>, </a:t>
            </a:r>
            <a:r>
              <a:rPr lang="en-GB" b="1" i="0" dirty="0">
                <a:effectLst/>
                <a:latin typeface="Times New Roman" panose="02020603050405020304" pitchFamily="18" charset="0"/>
              </a:rPr>
              <a:t>insufficient</a:t>
            </a:r>
            <a:r>
              <a:rPr lang="en-GB" b="0" i="0" dirty="0">
                <a:effectLst/>
                <a:latin typeface="Times New Roman" panose="02020603050405020304" pitchFamily="18" charset="0"/>
              </a:rPr>
              <a:t> number of </a:t>
            </a:r>
            <a:r>
              <a:rPr lang="en-GB" b="1" i="0" dirty="0">
                <a:effectLst/>
                <a:latin typeface="Times New Roman" panose="02020603050405020304" pitchFamily="18" charset="0"/>
              </a:rPr>
              <a:t>test environments</a:t>
            </a:r>
            <a:r>
              <a:rPr lang="en-GB" b="0" i="0" dirty="0">
                <a:effectLst/>
                <a:latin typeface="Times New Roman" panose="02020603050405020304" pitchFamily="18" charset="0"/>
              </a:rPr>
              <a:t> or a </a:t>
            </a:r>
            <a:r>
              <a:rPr lang="en-GB" b="1" i="0" dirty="0">
                <a:effectLst/>
                <a:latin typeface="Times New Roman" panose="02020603050405020304" pitchFamily="18" charset="0"/>
              </a:rPr>
              <a:t>weak infrastructure.</a:t>
            </a:r>
          </a:p>
          <a:p>
            <a:pPr marL="342900" indent="-342900">
              <a:buAutoNum type="arabicPeriod"/>
            </a:pPr>
            <a:r>
              <a:rPr lang="en-GB" b="0" i="0" dirty="0">
                <a:effectLst/>
                <a:latin typeface="Times New Roman" panose="02020603050405020304" pitchFamily="18" charset="0"/>
              </a:rPr>
              <a:t>The testers being </a:t>
            </a:r>
            <a:r>
              <a:rPr lang="en-GB" b="1" i="0" dirty="0">
                <a:effectLst/>
                <a:latin typeface="Times New Roman" panose="02020603050405020304" pitchFamily="18" charset="0"/>
              </a:rPr>
              <a:t>troubled with the continuously changing plans</a:t>
            </a:r>
            <a:r>
              <a:rPr lang="en-GB" b="0" i="0" dirty="0">
                <a:effectLst/>
                <a:latin typeface="Times New Roman" panose="02020603050405020304" pitchFamily="18" charset="0"/>
              </a:rPr>
              <a:t>, </a:t>
            </a:r>
            <a:r>
              <a:rPr lang="en-GB" b="1" i="0" dirty="0">
                <a:effectLst/>
                <a:latin typeface="Times New Roman" panose="02020603050405020304" pitchFamily="18" charset="0"/>
              </a:rPr>
              <a:t>change of resources or process </a:t>
            </a:r>
            <a:r>
              <a:rPr lang="en-GB" b="0" i="0" dirty="0">
                <a:effectLst/>
                <a:latin typeface="Times New Roman" panose="02020603050405020304" pitchFamily="18" charset="0"/>
              </a:rPr>
              <a:t>and volatile test planning. A</a:t>
            </a:r>
            <a:r>
              <a:rPr lang="en-GB" b="1" i="0" dirty="0">
                <a:effectLst/>
                <a:latin typeface="Times New Roman" panose="02020603050405020304" pitchFamily="18" charset="0"/>
              </a:rPr>
              <a:t> high number of time-consuming meetings </a:t>
            </a:r>
            <a:r>
              <a:rPr lang="en-GB" b="0" i="0" dirty="0">
                <a:effectLst/>
                <a:latin typeface="Times New Roman" panose="02020603050405020304" pitchFamily="18" charset="0"/>
              </a:rPr>
              <a:t>that are  often considered redundant or irrelevant for the work tasks.</a:t>
            </a:r>
          </a:p>
          <a:p>
            <a:pPr marL="342900" indent="-342900">
              <a:buAutoNum type="arabicPeriod"/>
            </a:pPr>
            <a:r>
              <a:rPr lang="en-GB" b="0" i="0" dirty="0">
                <a:effectLst/>
                <a:latin typeface="Times New Roman" panose="02020603050405020304" pitchFamily="18" charset="0"/>
              </a:rPr>
              <a:t>Traditional working teams often delay </a:t>
            </a:r>
            <a:r>
              <a:rPr lang="en-GB" b="1" i="0" dirty="0">
                <a:effectLst/>
                <a:latin typeface="Times New Roman" panose="02020603050405020304" pitchFamily="18" charset="0"/>
              </a:rPr>
              <a:t>testing until the end of projects, squeezing the calendar time available. </a:t>
            </a:r>
            <a:r>
              <a:rPr lang="en-GB" b="0" i="0" dirty="0">
                <a:effectLst/>
                <a:latin typeface="Times New Roman" panose="02020603050405020304" pitchFamily="18" charset="0"/>
              </a:rPr>
              <a:t>This causes the testing teams to compress and sacrifice activities due to their shrinking time-frame. Tis is also a problem of Agile software development method.</a:t>
            </a:r>
          </a:p>
          <a:p>
            <a:pPr marL="342900" indent="-342900">
              <a:buAutoNum type="arabicPeriod"/>
            </a:pPr>
            <a:r>
              <a:rPr lang="en-GB" b="0" i="0" dirty="0">
                <a:effectLst/>
                <a:latin typeface="Times New Roman" panose="02020603050405020304" pitchFamily="18" charset="0"/>
              </a:rPr>
              <a:t>The feeling of </a:t>
            </a:r>
            <a:r>
              <a:rPr lang="en-GB" b="1" i="0" dirty="0">
                <a:effectLst/>
                <a:latin typeface="Times New Roman" panose="02020603050405020304" pitchFamily="18" charset="0"/>
              </a:rPr>
              <a:t>boredom associated with maintenance testing because there are no surprises after the system is in production.</a:t>
            </a:r>
          </a:p>
          <a:p>
            <a:pPr marL="342900" indent="-342900">
              <a:buAutoNum type="arabicPeriod"/>
            </a:pPr>
            <a:r>
              <a:rPr lang="en-GB" b="0" i="0" dirty="0">
                <a:effectLst/>
                <a:latin typeface="Times New Roman" panose="02020603050405020304" pitchFamily="18" charset="0"/>
              </a:rPr>
              <a:t>which can be problematic at times. Most </a:t>
            </a:r>
            <a:r>
              <a:rPr lang="en-GB" b="0" i="0" dirty="0" err="1">
                <a:effectLst/>
                <a:latin typeface="Times New Roman" panose="02020603050405020304" pitchFamily="18" charset="0"/>
              </a:rPr>
              <a:t>ofthese</a:t>
            </a:r>
            <a:r>
              <a:rPr lang="en-GB" b="0" i="0" dirty="0">
                <a:effectLst/>
                <a:latin typeface="Times New Roman" panose="02020603050405020304" pitchFamily="18" charset="0"/>
              </a:rPr>
              <a:t> frictions result from discussions related to bugs, developers making unannounced late changes to code were also mentioned as sources of conflict.</a:t>
            </a:r>
          </a:p>
          <a:p>
            <a:pPr marL="342900" indent="-342900">
              <a:buAutoNum type="arabicPeriod"/>
            </a:pPr>
            <a:endParaRPr lang="en-GB" b="0" i="0" dirty="0">
              <a:effectLst/>
              <a:latin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F731129C-3E8D-3C42-BC69-5E6286CBB604}" type="slidenum">
              <a:rPr lang="en-FI" smtClean="0"/>
              <a:t>12</a:t>
            </a:fld>
            <a:endParaRPr lang="en-FI"/>
          </a:p>
        </p:txBody>
      </p:sp>
    </p:spTree>
    <p:extLst>
      <p:ext uri="{BB962C8B-B14F-4D97-AF65-F5344CB8AC3E}">
        <p14:creationId xmlns:p14="http://schemas.microsoft.com/office/powerpoint/2010/main" val="3771626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GB" b="0" i="0" dirty="0">
                <a:effectLst/>
                <a:latin typeface="Times New Roman" panose="02020603050405020304" pitchFamily="18" charset="0"/>
              </a:rPr>
              <a:t>Challenges represented by the testing activities, challenging themselves or sometimes simply thriving on the chaos.</a:t>
            </a:r>
          </a:p>
          <a:p>
            <a:pPr marL="342900" indent="-342900">
              <a:buAutoNum type="arabicPeriod"/>
            </a:pPr>
            <a:r>
              <a:rPr lang="en-GB" b="0" i="0" dirty="0">
                <a:effectLst/>
                <a:latin typeface="Times New Roman" panose="02020603050405020304" pitchFamily="18" charset="0"/>
              </a:rPr>
              <a:t>the pleasure of investigating and finding defects whose removal will lead to a better product.</a:t>
            </a:r>
          </a:p>
          <a:p>
            <a:pPr marL="342900" indent="-342900">
              <a:buAutoNum type="arabicPeriod"/>
            </a:pPr>
            <a:r>
              <a:rPr lang="en-GB" b="0" i="0" dirty="0">
                <a:effectLst/>
                <a:latin typeface="Times New Roman" panose="02020603050405020304" pitchFamily="18" charset="0"/>
              </a:rPr>
              <a:t>being included in the testing activities associated with the whole development cycle, not just a specific phase, combination of programming and testing tasks.</a:t>
            </a:r>
          </a:p>
          <a:p>
            <a:pPr marL="342900" indent="-342900">
              <a:buAutoNum type="arabicPeriod"/>
            </a:pPr>
            <a:r>
              <a:rPr lang="en-GB" b="0" i="0" dirty="0">
                <a:effectLst/>
                <a:latin typeface="Times New Roman" panose="02020603050405020304" pitchFamily="18" charset="0"/>
              </a:rPr>
              <a:t>Company’s awareness of the importance of testing, both among management and development teams, positive feedback received from developers related to discovering and fixing bugs.</a:t>
            </a:r>
          </a:p>
          <a:p>
            <a:pPr marL="342900" indent="-342900">
              <a:buAutoNum type="arabicPeriod"/>
            </a:pPr>
            <a:r>
              <a:rPr lang="en-GB" b="0" i="0" dirty="0">
                <a:effectLst/>
                <a:latin typeface="Times New Roman" panose="02020603050405020304" pitchFamily="18" charset="0"/>
              </a:rPr>
              <a:t>Having healthy relations and communication </a:t>
            </a:r>
            <a:r>
              <a:rPr lang="en-GB" b="1" i="0" dirty="0">
                <a:effectLst/>
                <a:latin typeface="Times New Roman" panose="02020603050405020304" pitchFamily="18" charset="0"/>
              </a:rPr>
              <a:t>with the managers, with other testers and with developers.</a:t>
            </a:r>
          </a:p>
          <a:p>
            <a:pPr marL="342900" indent="-342900">
              <a:buAutoNum type="arabicPeriod"/>
            </a:pPr>
            <a:r>
              <a:rPr lang="en-GB" b="0" i="0" dirty="0">
                <a:effectLst/>
                <a:latin typeface="Times New Roman" panose="02020603050405020304" pitchFamily="18" charset="0"/>
              </a:rPr>
              <a:t>The participants’ need to have allocated tasks reflecting their technical competencies, interesting technology to work with that can give a boast to your testing activity.</a:t>
            </a:r>
          </a:p>
          <a:p>
            <a:pPr marL="342900" indent="-342900">
              <a:buAutoNum type="arabicPeriod"/>
            </a:pPr>
            <a:endParaRPr lang="en-GB" b="0" i="0" dirty="0">
              <a:effectLst/>
              <a:latin typeface="Times New Roman" panose="02020603050405020304" pitchFamily="18" charset="0"/>
            </a:endParaRPr>
          </a:p>
          <a:p>
            <a:pPr marL="342900" indent="-342900">
              <a:buAutoNum type="arabicPeriod"/>
            </a:pPr>
            <a:endParaRPr lang="en-GB" b="0" i="0" dirty="0">
              <a:effectLst/>
              <a:latin typeface="Times New Roman" panose="02020603050405020304" pitchFamily="18" charset="0"/>
            </a:endParaRPr>
          </a:p>
          <a:p>
            <a:pPr marL="342900" indent="-342900">
              <a:buAutoNum type="arabicPeriod"/>
            </a:pPr>
            <a:endParaRPr lang="en-FI" dirty="0"/>
          </a:p>
        </p:txBody>
      </p:sp>
      <p:sp>
        <p:nvSpPr>
          <p:cNvPr id="4" name="Slide Number Placeholder 3"/>
          <p:cNvSpPr>
            <a:spLocks noGrp="1"/>
          </p:cNvSpPr>
          <p:nvPr>
            <p:ph type="sldNum" sz="quarter" idx="5"/>
          </p:nvPr>
        </p:nvSpPr>
        <p:spPr/>
        <p:txBody>
          <a:bodyPr/>
          <a:lstStyle/>
          <a:p>
            <a:fld id="{F731129C-3E8D-3C42-BC69-5E6286CBB604}" type="slidenum">
              <a:rPr lang="en-FI" smtClean="0"/>
              <a:t>13</a:t>
            </a:fld>
            <a:endParaRPr lang="en-FI"/>
          </a:p>
        </p:txBody>
      </p:sp>
    </p:spTree>
    <p:extLst>
      <p:ext uri="{BB962C8B-B14F-4D97-AF65-F5344CB8AC3E}">
        <p14:creationId xmlns:p14="http://schemas.microsoft.com/office/powerpoint/2010/main" val="3366231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I" sz="1400" dirty="0"/>
          </a:p>
        </p:txBody>
      </p:sp>
      <p:sp>
        <p:nvSpPr>
          <p:cNvPr id="4" name="Slide Number Placeholder 3"/>
          <p:cNvSpPr>
            <a:spLocks noGrp="1"/>
          </p:cNvSpPr>
          <p:nvPr>
            <p:ph type="sldNum" sz="quarter" idx="5"/>
          </p:nvPr>
        </p:nvSpPr>
        <p:spPr/>
        <p:txBody>
          <a:bodyPr/>
          <a:lstStyle/>
          <a:p>
            <a:fld id="{F731129C-3E8D-3C42-BC69-5E6286CBB604}" type="slidenum">
              <a:rPr lang="en-FI" smtClean="0"/>
              <a:t>3</a:t>
            </a:fld>
            <a:endParaRPr lang="en-FI"/>
          </a:p>
        </p:txBody>
      </p:sp>
    </p:spTree>
    <p:extLst>
      <p:ext uri="{BB962C8B-B14F-4D97-AF65-F5344CB8AC3E}">
        <p14:creationId xmlns:p14="http://schemas.microsoft.com/office/powerpoint/2010/main" val="1602889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FI" sz="1600" dirty="0"/>
              <a:t>This is based on t</a:t>
            </a:r>
            <a:r>
              <a:rPr lang="en-GB" sz="1600" dirty="0"/>
              <a:t>he</a:t>
            </a:r>
            <a:r>
              <a:rPr lang="en-FI" sz="1600" dirty="0"/>
              <a:t> data collected from 72 practitioners from 8 countries. </a:t>
            </a:r>
            <a:r>
              <a:rPr lang="en-GB" sz="2000" b="0" i="0" dirty="0">
                <a:effectLst/>
                <a:latin typeface="Arial" panose="020B0604020202020204" pitchFamily="34" charset="0"/>
              </a:rPr>
              <a:t>The majority of the respondents have between 5 and 15 years of work experience. Four respondents had more than 20 years of experience</a:t>
            </a:r>
            <a:endParaRPr lang="en-FI" sz="1600" dirty="0"/>
          </a:p>
          <a:p>
            <a:endParaRPr lang="en-FI" dirty="0"/>
          </a:p>
        </p:txBody>
      </p:sp>
      <p:sp>
        <p:nvSpPr>
          <p:cNvPr id="4" name="Slide Number Placeholder 3"/>
          <p:cNvSpPr>
            <a:spLocks noGrp="1"/>
          </p:cNvSpPr>
          <p:nvPr>
            <p:ph type="sldNum" sz="quarter" idx="5"/>
          </p:nvPr>
        </p:nvSpPr>
        <p:spPr/>
        <p:txBody>
          <a:bodyPr/>
          <a:lstStyle/>
          <a:p>
            <a:fld id="{F731129C-3E8D-3C42-BC69-5E6286CBB604}" type="slidenum">
              <a:rPr lang="en-FI" smtClean="0"/>
              <a:t>4</a:t>
            </a:fld>
            <a:endParaRPr lang="en-FI"/>
          </a:p>
        </p:txBody>
      </p:sp>
    </p:spTree>
    <p:extLst>
      <p:ext uri="{BB962C8B-B14F-4D97-AF65-F5344CB8AC3E}">
        <p14:creationId xmlns:p14="http://schemas.microsoft.com/office/powerpoint/2010/main" val="4505003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effectLst/>
                <a:latin typeface="Arial" panose="020B0604020202020204" pitchFamily="34" charset="0"/>
              </a:rPr>
              <a:t>The average values of challenges in all test activity types are between [0.76, 1.83] (out of 4) and their median values are all either 1 or 0. This shows that, for most of the test activity types, the majority of the respondents reported low levels of challenges:</a:t>
            </a:r>
          </a:p>
          <a:p>
            <a:pPr marL="342900" indent="-342900">
              <a:buAutoNum type="arabicPeriod"/>
            </a:pPr>
            <a:r>
              <a:rPr lang="en-GB" b="0" i="0" dirty="0">
                <a:effectLst/>
                <a:latin typeface="Arial" panose="020B0604020202020204" pitchFamily="34" charset="0"/>
              </a:rPr>
              <a:t>relatively high technical maturity/capability of respondents and their teams in the testing activities;</a:t>
            </a:r>
          </a:p>
          <a:p>
            <a:pPr marL="342900" indent="-342900">
              <a:buAutoNum type="arabicPeriod"/>
            </a:pPr>
            <a:r>
              <a:rPr lang="en-GB" b="0" i="0" dirty="0">
                <a:effectLst/>
                <a:latin typeface="Arial" panose="020B0604020202020204" pitchFamily="34" charset="0"/>
              </a:rPr>
              <a:t>simplicity of testing tasks in their contexts; and/or: </a:t>
            </a:r>
          </a:p>
          <a:p>
            <a:pPr marL="342900" indent="-342900">
              <a:buAutoNum type="arabicPeriod"/>
            </a:pPr>
            <a:r>
              <a:rPr lang="en-GB" b="0" i="0" dirty="0">
                <a:effectLst/>
                <a:latin typeface="Arial" panose="020B0604020202020204" pitchFamily="34" charset="0"/>
              </a:rPr>
              <a:t>respondents being unaware of having challenges or unaware of being able to conduct testing in a more effective/efficient manner</a:t>
            </a:r>
          </a:p>
          <a:p>
            <a:pPr marL="0" indent="0">
              <a:buNone/>
            </a:pPr>
            <a:endParaRPr lang="en-GB" b="0" i="0" dirty="0">
              <a:effectLst/>
              <a:latin typeface="Arial" panose="020B0604020202020204" pitchFamily="34" charset="0"/>
            </a:endParaRPr>
          </a:p>
          <a:p>
            <a:pPr marL="0" indent="0">
              <a:buNone/>
            </a:pPr>
            <a:r>
              <a:rPr lang="en-GB" b="0" i="0" dirty="0">
                <a:effectLst/>
                <a:latin typeface="Arial" panose="020B0604020202020204" pitchFamily="34" charset="0"/>
              </a:rPr>
              <a:t>We see that test management, automation, and “other” test activities have been generally rated higher by practitioners concerning the level of challenges.</a:t>
            </a:r>
          </a:p>
        </p:txBody>
      </p:sp>
      <p:sp>
        <p:nvSpPr>
          <p:cNvPr id="4" name="Slide Number Placeholder 3"/>
          <p:cNvSpPr>
            <a:spLocks noGrp="1"/>
          </p:cNvSpPr>
          <p:nvPr>
            <p:ph type="sldNum" sz="quarter" idx="5"/>
          </p:nvPr>
        </p:nvSpPr>
        <p:spPr/>
        <p:txBody>
          <a:bodyPr/>
          <a:lstStyle/>
          <a:p>
            <a:fld id="{F731129C-3E8D-3C42-BC69-5E6286CBB604}" type="slidenum">
              <a:rPr lang="en-FI" smtClean="0"/>
              <a:t>5</a:t>
            </a:fld>
            <a:endParaRPr lang="en-FI"/>
          </a:p>
        </p:txBody>
      </p:sp>
    </p:spTree>
    <p:extLst>
      <p:ext uri="{BB962C8B-B14F-4D97-AF65-F5344CB8AC3E}">
        <p14:creationId xmlns:p14="http://schemas.microsoft.com/office/powerpoint/2010/main" val="8711879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GB" b="0" i="0" dirty="0">
                <a:effectLst/>
                <a:latin typeface="Arial" panose="020B0604020202020204" pitchFamily="34" charset="0"/>
              </a:rPr>
              <a:t>Test automation is a key aspect of agile software development practices, many practitioners automate their test suites to meet short delivery cycles: “full” automation of all test activities for a given SUT, quite technically compared to many other test activities (e.g., automation script development skills), test automation is also a relative dynamic area because the underlying system and test technologies as well as the system itself continuously change.</a:t>
            </a:r>
            <a:br>
              <a:rPr lang="en-GB" dirty="0"/>
            </a:br>
            <a:r>
              <a:rPr lang="en-GB" b="0" i="0" dirty="0">
                <a:effectLst/>
                <a:latin typeface="Arial" panose="020B0604020202020204" pitchFamily="34" charset="0"/>
              </a:rPr>
              <a:t>In the presence of test automation, the challenge usually “shifts” from the actual test execution to test scripting, i.e., how to best “program” the test scripts and to co-maintain them as the SUT changes, </a:t>
            </a:r>
          </a:p>
          <a:p>
            <a:pPr marL="342900" indent="-342900">
              <a:buAutoNum type="arabicPeriod"/>
            </a:pPr>
            <a:r>
              <a:rPr lang="en-GB" b="0" i="0" dirty="0">
                <a:effectLst/>
                <a:latin typeface="Arial" panose="020B0604020202020204" pitchFamily="34" charset="0"/>
              </a:rPr>
              <a:t>Test data, test script, all in one tool or multiple tools, a full picture of the test process in one tool or different tools for different testing related activities.</a:t>
            </a:r>
          </a:p>
          <a:p>
            <a:pPr marL="342900" indent="-342900">
              <a:buAutoNum type="arabicPeriod"/>
            </a:pPr>
            <a:endParaRPr lang="en-GB" b="0" i="0" dirty="0">
              <a:effectLst/>
              <a:latin typeface="Arial" panose="020B0604020202020204" pitchFamily="34" charset="0"/>
            </a:endParaRPr>
          </a:p>
          <a:p>
            <a:endParaRPr lang="en-GB" b="0" i="0" dirty="0">
              <a:effectLst/>
              <a:latin typeface="Arial" panose="020B0604020202020204" pitchFamily="34" charset="0"/>
            </a:endParaRPr>
          </a:p>
          <a:p>
            <a:endParaRPr lang="en-FI" dirty="0"/>
          </a:p>
        </p:txBody>
      </p:sp>
      <p:sp>
        <p:nvSpPr>
          <p:cNvPr id="4" name="Slide Number Placeholder 3"/>
          <p:cNvSpPr>
            <a:spLocks noGrp="1"/>
          </p:cNvSpPr>
          <p:nvPr>
            <p:ph type="sldNum" sz="quarter" idx="5"/>
          </p:nvPr>
        </p:nvSpPr>
        <p:spPr/>
        <p:txBody>
          <a:bodyPr/>
          <a:lstStyle/>
          <a:p>
            <a:fld id="{F731129C-3E8D-3C42-BC69-5E6286CBB604}" type="slidenum">
              <a:rPr lang="en-FI" smtClean="0"/>
              <a:t>6</a:t>
            </a:fld>
            <a:endParaRPr lang="en-FI"/>
          </a:p>
        </p:txBody>
      </p:sp>
    </p:spTree>
    <p:extLst>
      <p:ext uri="{BB962C8B-B14F-4D97-AF65-F5344CB8AC3E}">
        <p14:creationId xmlns:p14="http://schemas.microsoft.com/office/powerpoint/2010/main" val="1828985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FI" sz="1400" dirty="0"/>
              <a:t>Testing is not only about the tools and techniques of testing, There are multiple other facotrs that affect software testing.</a:t>
            </a:r>
          </a:p>
          <a:p>
            <a:r>
              <a:rPr lang="en-FI" sz="1400" dirty="0"/>
              <a:t>It is important to know these because they effect the process of software tersting and in turn affect the software quality (construction). These challenges have been gathered after studiying 11 companies operarting in different domains - </a:t>
            </a:r>
            <a:r>
              <a:rPr lang="en-GB" sz="1400" b="0" i="0" dirty="0">
                <a:effectLst/>
                <a:latin typeface="Arial" panose="020B0604020202020204" pitchFamily="34" charset="0"/>
              </a:rPr>
              <a:t>how organizational activities and stakeholders (customers) affect software testing. </a:t>
            </a:r>
            <a:r>
              <a:rPr lang="en-FI" sz="1400" dirty="0"/>
              <a:t>Software quality is </a:t>
            </a:r>
            <a:r>
              <a:rPr lang="en-GB" sz="1400" b="0" i="0" dirty="0">
                <a:effectLst/>
                <a:latin typeface="Arial" panose="020B0604020202020204" pitchFamily="34" charset="0"/>
              </a:rPr>
              <a:t>instilled into the software product throughout the software development life cycle (SDLC). Software Testing is just one phase to ensure software quality via testing (</a:t>
            </a:r>
            <a:r>
              <a:rPr lang="en-GB" sz="1400" b="0" i="1" dirty="0">
                <a:effectLst/>
                <a:latin typeface="Arial" panose="020B0604020202020204" pitchFamily="34" charset="0"/>
              </a:rPr>
              <a:t>verification</a:t>
            </a:r>
            <a:r>
              <a:rPr lang="en-GB" sz="1400" b="0" i="0" dirty="0">
                <a:effectLst/>
                <a:latin typeface="Arial" panose="020B0604020202020204" pitchFamily="34" charset="0"/>
              </a:rPr>
              <a:t> and </a:t>
            </a:r>
            <a:r>
              <a:rPr lang="en-GB" sz="1400" b="0" i="1" dirty="0">
                <a:effectLst/>
                <a:latin typeface="Arial" panose="020B0604020202020204" pitchFamily="34" charset="0"/>
              </a:rPr>
              <a:t>validation</a:t>
            </a:r>
            <a:r>
              <a:rPr lang="en-GB" sz="1400" b="0" i="0" dirty="0">
                <a:effectLst/>
                <a:latin typeface="Arial" panose="020B0604020202020204" pitchFamily="34" charset="0"/>
              </a:rPr>
              <a:t> concepts) the software.</a:t>
            </a:r>
            <a:endParaRPr lang="en-FI" sz="1400" dirty="0"/>
          </a:p>
        </p:txBody>
      </p:sp>
      <p:sp>
        <p:nvSpPr>
          <p:cNvPr id="4" name="Slide Number Placeholder 3"/>
          <p:cNvSpPr>
            <a:spLocks noGrp="1"/>
          </p:cNvSpPr>
          <p:nvPr>
            <p:ph type="sldNum" sz="quarter" idx="5"/>
          </p:nvPr>
        </p:nvSpPr>
        <p:spPr/>
        <p:txBody>
          <a:bodyPr/>
          <a:lstStyle/>
          <a:p>
            <a:fld id="{F731129C-3E8D-3C42-BC69-5E6286CBB604}" type="slidenum">
              <a:rPr lang="en-FI" smtClean="0"/>
              <a:t>7</a:t>
            </a:fld>
            <a:endParaRPr lang="en-FI"/>
          </a:p>
        </p:txBody>
      </p:sp>
    </p:spTree>
    <p:extLst>
      <p:ext uri="{BB962C8B-B14F-4D97-AF65-F5344CB8AC3E}">
        <p14:creationId xmlns:p14="http://schemas.microsoft.com/office/powerpoint/2010/main" val="37113003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GB" b="0" i="0" dirty="0">
                <a:effectLst/>
                <a:latin typeface="Arial" panose="020B0604020202020204" pitchFamily="34" charset="0"/>
              </a:rPr>
              <a:t>The </a:t>
            </a:r>
            <a:r>
              <a:rPr lang="en-GB" b="1" i="0" dirty="0">
                <a:effectLst/>
                <a:latin typeface="Arial" panose="020B0604020202020204" pitchFamily="34" charset="0"/>
              </a:rPr>
              <a:t>advantages of early involvement of testers</a:t>
            </a:r>
            <a:r>
              <a:rPr lang="en-GB" b="0" i="0" dirty="0">
                <a:effectLst/>
                <a:latin typeface="Arial" panose="020B0604020202020204" pitchFamily="34" charset="0"/>
              </a:rPr>
              <a:t> are </a:t>
            </a:r>
            <a:r>
              <a:rPr lang="en-GB" b="1" i="0" dirty="0">
                <a:effectLst/>
                <a:latin typeface="Arial" panose="020B0604020202020204" pitchFamily="34" charset="0"/>
              </a:rPr>
              <a:t>well known but </a:t>
            </a:r>
            <a:r>
              <a:rPr lang="en-GB" b="0" i="0" dirty="0">
                <a:effectLst/>
                <a:latin typeface="Arial" panose="020B0604020202020204" pitchFamily="34" charset="0"/>
              </a:rPr>
              <a:t>still project managers </a:t>
            </a:r>
            <a:r>
              <a:rPr lang="en-GB" b="1" i="0" dirty="0">
                <a:effectLst/>
                <a:latin typeface="Arial" panose="020B0604020202020204" pitchFamily="34" charset="0"/>
              </a:rPr>
              <a:t>did not involve</a:t>
            </a:r>
            <a:r>
              <a:rPr lang="en-GB" b="0" i="0" dirty="0">
                <a:effectLst/>
                <a:latin typeface="Arial" panose="020B0604020202020204" pitchFamily="34" charset="0"/>
              </a:rPr>
              <a:t> testers </a:t>
            </a:r>
            <a:r>
              <a:rPr lang="en-GB" b="1" i="0" dirty="0">
                <a:effectLst/>
                <a:latin typeface="Arial" panose="020B0604020202020204" pitchFamily="34" charset="0"/>
              </a:rPr>
              <a:t>early enough in the SDLC</a:t>
            </a:r>
            <a:r>
              <a:rPr lang="en-GB" b="0" i="0" dirty="0">
                <a:effectLst/>
                <a:latin typeface="Arial" panose="020B0604020202020204" pitchFamily="34" charset="0"/>
              </a:rPr>
              <a:t>. </a:t>
            </a:r>
          </a:p>
          <a:p>
            <a:pPr marL="228600" indent="-228600">
              <a:buAutoNum type="arabicPeriod"/>
            </a:pPr>
            <a:r>
              <a:rPr lang="en-GB" b="0" i="0" dirty="0">
                <a:effectLst/>
                <a:latin typeface="Arial" panose="020B0604020202020204" pitchFamily="34" charset="0"/>
              </a:rPr>
              <a:t>Consequences: problem of </a:t>
            </a:r>
            <a:r>
              <a:rPr lang="en-GB" b="1" i="0" dirty="0">
                <a:effectLst/>
                <a:latin typeface="Arial" panose="020B0604020202020204" pitchFamily="34" charset="0"/>
              </a:rPr>
              <a:t>underestimating the resources </a:t>
            </a:r>
            <a:r>
              <a:rPr lang="en-GB" b="0" i="0" dirty="0">
                <a:effectLst/>
                <a:latin typeface="Arial" panose="020B0604020202020204" pitchFamily="34" charset="0"/>
              </a:rPr>
              <a:t>(</a:t>
            </a:r>
            <a:r>
              <a:rPr lang="en-GB" b="1" i="1" dirty="0">
                <a:effectLst/>
                <a:latin typeface="Arial" panose="020B0604020202020204" pitchFamily="34" charset="0"/>
              </a:rPr>
              <a:t>time</a:t>
            </a:r>
            <a:r>
              <a:rPr lang="en-GB" b="0" i="0" dirty="0">
                <a:effectLst/>
                <a:latin typeface="Arial" panose="020B0604020202020204" pitchFamily="34" charset="0"/>
              </a:rPr>
              <a:t>, cost and testers) and </a:t>
            </a:r>
            <a:r>
              <a:rPr lang="en-GB" b="1" i="0" dirty="0">
                <a:effectLst/>
                <a:latin typeface="Arial" panose="020B0604020202020204" pitchFamily="34" charset="0"/>
              </a:rPr>
              <a:t>scope</a:t>
            </a:r>
            <a:r>
              <a:rPr lang="en-GB" b="0" i="0" dirty="0">
                <a:effectLst/>
                <a:latin typeface="Arial" panose="020B0604020202020204" pitchFamily="34" charset="0"/>
              </a:rPr>
              <a:t>. So the </a:t>
            </a:r>
            <a:r>
              <a:rPr lang="en-GB" b="1" i="0" dirty="0">
                <a:effectLst/>
                <a:latin typeface="Arial" panose="020B0604020202020204" pitchFamily="34" charset="0"/>
              </a:rPr>
              <a:t>budget </a:t>
            </a:r>
            <a:r>
              <a:rPr lang="en-GB" b="0" i="0" dirty="0">
                <a:effectLst/>
                <a:latin typeface="Arial" panose="020B0604020202020204" pitchFamily="34" charset="0"/>
              </a:rPr>
              <a:t>also </a:t>
            </a:r>
            <a:r>
              <a:rPr lang="en-GB" b="1" i="0" dirty="0">
                <a:effectLst/>
                <a:latin typeface="Arial" panose="020B0604020202020204" pitchFamily="34" charset="0"/>
              </a:rPr>
              <a:t>gets affected</a:t>
            </a:r>
            <a:r>
              <a:rPr lang="en-GB" b="0" i="0" dirty="0">
                <a:effectLst/>
                <a:latin typeface="Arial" panose="020B0604020202020204" pitchFamily="34" charset="0"/>
              </a:rPr>
              <a:t>.</a:t>
            </a:r>
          </a:p>
          <a:p>
            <a:pPr marL="228600" indent="-228600">
              <a:buAutoNum type="arabicPeriod"/>
            </a:pPr>
            <a:r>
              <a:rPr lang="fi-FI" b="1" dirty="0" err="1"/>
              <a:t>Didn’t</a:t>
            </a:r>
            <a:r>
              <a:rPr lang="fi-FI" b="1" dirty="0"/>
              <a:t> </a:t>
            </a:r>
            <a:r>
              <a:rPr lang="fi-FI" b="1" dirty="0" err="1"/>
              <a:t>pay</a:t>
            </a:r>
            <a:r>
              <a:rPr lang="fi-FI" b="1" dirty="0"/>
              <a:t> </a:t>
            </a:r>
            <a:r>
              <a:rPr lang="fi-FI" b="1" dirty="0" err="1"/>
              <a:t>much</a:t>
            </a:r>
            <a:r>
              <a:rPr lang="fi-FI" b="1" dirty="0"/>
              <a:t> </a:t>
            </a:r>
            <a:r>
              <a:rPr lang="fi-FI" b="1" dirty="0" err="1"/>
              <a:t>attention</a:t>
            </a:r>
            <a:r>
              <a:rPr lang="fi-FI" b="1" dirty="0"/>
              <a:t> </a:t>
            </a:r>
            <a:r>
              <a:rPr lang="fi-FI" dirty="0"/>
              <a:t>to some </a:t>
            </a:r>
            <a:r>
              <a:rPr lang="fi-FI" b="1" dirty="0" err="1"/>
              <a:t>important</a:t>
            </a:r>
            <a:r>
              <a:rPr lang="fi-FI" b="1" dirty="0"/>
              <a:t> </a:t>
            </a:r>
            <a:r>
              <a:rPr lang="fi-FI" b="1" dirty="0" err="1"/>
              <a:t>tests</a:t>
            </a:r>
            <a:r>
              <a:rPr lang="fi-FI" b="1" dirty="0"/>
              <a:t> </a:t>
            </a:r>
            <a:r>
              <a:rPr lang="fi-FI" b="1" dirty="0" err="1"/>
              <a:t>related</a:t>
            </a:r>
            <a:r>
              <a:rPr lang="fi-FI" b="1" dirty="0"/>
              <a:t> to </a:t>
            </a:r>
            <a:r>
              <a:rPr lang="fi-FI" b="1" dirty="0" err="1"/>
              <a:t>performance</a:t>
            </a:r>
            <a:r>
              <a:rPr lang="fi-FI" b="1" dirty="0"/>
              <a:t> </a:t>
            </a:r>
            <a:r>
              <a:rPr lang="fi-FI" b="1" dirty="0" err="1"/>
              <a:t>testing</a:t>
            </a:r>
            <a:r>
              <a:rPr lang="fi-FI" b="1" dirty="0"/>
              <a:t> </a:t>
            </a:r>
            <a:r>
              <a:rPr lang="fi-FI" dirty="0" err="1"/>
              <a:t>because</a:t>
            </a:r>
            <a:r>
              <a:rPr lang="fi-FI" dirty="0"/>
              <a:t> </a:t>
            </a:r>
            <a:r>
              <a:rPr lang="fi-FI" b="1" dirty="0" err="1"/>
              <a:t>they</a:t>
            </a:r>
            <a:r>
              <a:rPr lang="fi-FI" b="1" dirty="0"/>
              <a:t> </a:t>
            </a:r>
            <a:r>
              <a:rPr lang="fi-FI" b="1" dirty="0" err="1"/>
              <a:t>believed</a:t>
            </a:r>
            <a:r>
              <a:rPr lang="fi-FI" b="1" dirty="0"/>
              <a:t> </a:t>
            </a:r>
            <a:r>
              <a:rPr lang="fi-FI" b="1" dirty="0" err="1"/>
              <a:t>that</a:t>
            </a:r>
            <a:r>
              <a:rPr lang="fi-FI" b="1" dirty="0"/>
              <a:t> </a:t>
            </a:r>
            <a:r>
              <a:rPr lang="fi-FI" b="1" dirty="0" err="1"/>
              <a:t>the</a:t>
            </a:r>
            <a:r>
              <a:rPr lang="fi-FI" b="1" dirty="0"/>
              <a:t> </a:t>
            </a:r>
            <a:r>
              <a:rPr lang="fi-FI" b="1" dirty="0" err="1"/>
              <a:t>performance</a:t>
            </a:r>
            <a:r>
              <a:rPr lang="fi-FI" b="1" dirty="0"/>
              <a:t> </a:t>
            </a:r>
            <a:r>
              <a:rPr lang="fi-FI" b="1" dirty="0" err="1"/>
              <a:t>will</a:t>
            </a:r>
            <a:r>
              <a:rPr lang="fi-FI" b="1" dirty="0"/>
              <a:t> </a:t>
            </a:r>
            <a:r>
              <a:rPr lang="fi-FI" b="1" dirty="0" err="1"/>
              <a:t>not</a:t>
            </a:r>
            <a:r>
              <a:rPr lang="fi-FI" b="1" dirty="0"/>
              <a:t> </a:t>
            </a:r>
            <a:r>
              <a:rPr lang="fi-FI" b="1" dirty="0" err="1"/>
              <a:t>be</a:t>
            </a:r>
            <a:r>
              <a:rPr lang="fi-FI" b="1" dirty="0"/>
              <a:t> </a:t>
            </a:r>
            <a:r>
              <a:rPr lang="fi-FI" b="1" dirty="0" err="1"/>
              <a:t>affected</a:t>
            </a:r>
            <a:r>
              <a:rPr lang="fi-FI" b="1" dirty="0"/>
              <a:t> </a:t>
            </a:r>
            <a:r>
              <a:rPr lang="fi-FI" dirty="0"/>
              <a:t>and </a:t>
            </a:r>
            <a:r>
              <a:rPr lang="fi-FI" b="1" dirty="0" err="1"/>
              <a:t>over</a:t>
            </a:r>
            <a:r>
              <a:rPr lang="fi-FI" b="1" dirty="0"/>
              <a:t> </a:t>
            </a:r>
            <a:r>
              <a:rPr lang="fi-FI" b="1" dirty="0" err="1"/>
              <a:t>trust</a:t>
            </a:r>
            <a:r>
              <a:rPr lang="fi-FI" b="1" dirty="0"/>
              <a:t> </a:t>
            </a:r>
            <a:r>
              <a:rPr lang="fi-FI" b="1" dirty="0" err="1"/>
              <a:t>the</a:t>
            </a:r>
            <a:r>
              <a:rPr lang="fi-FI" b="1" dirty="0"/>
              <a:t> </a:t>
            </a:r>
            <a:r>
              <a:rPr lang="fi-FI" b="1" dirty="0" err="1"/>
              <a:t>development</a:t>
            </a:r>
            <a:r>
              <a:rPr lang="fi-FI" b="1" dirty="0"/>
              <a:t> team </a:t>
            </a:r>
            <a:r>
              <a:rPr lang="fi-FI" dirty="0"/>
              <a:t>and </a:t>
            </a:r>
            <a:r>
              <a:rPr lang="fi-FI" b="1" dirty="0" err="1"/>
              <a:t>architecture</a:t>
            </a:r>
            <a:r>
              <a:rPr lang="fi-FI" dirty="0"/>
              <a:t>. An </a:t>
            </a:r>
            <a:r>
              <a:rPr lang="fi-FI" b="1" dirty="0" err="1"/>
              <a:t>imbalance</a:t>
            </a:r>
            <a:r>
              <a:rPr lang="fi-FI" b="1" dirty="0"/>
              <a:t> </a:t>
            </a:r>
            <a:r>
              <a:rPr lang="fi-FI" dirty="0"/>
              <a:t>of </a:t>
            </a:r>
            <a:r>
              <a:rPr lang="fi-FI" b="1" dirty="0" err="1"/>
              <a:t>functional</a:t>
            </a:r>
            <a:r>
              <a:rPr lang="fi-FI" b="1" dirty="0"/>
              <a:t> and non-</a:t>
            </a:r>
            <a:r>
              <a:rPr lang="fi-FI" b="1" dirty="0" err="1"/>
              <a:t>functional</a:t>
            </a:r>
            <a:r>
              <a:rPr lang="fi-FI" b="1" dirty="0"/>
              <a:t> </a:t>
            </a:r>
            <a:r>
              <a:rPr lang="fi-FI" b="1" dirty="0" err="1"/>
              <a:t>testing</a:t>
            </a:r>
            <a:r>
              <a:rPr lang="fi-FI" dirty="0"/>
              <a:t>.</a:t>
            </a:r>
          </a:p>
          <a:p>
            <a:pPr marL="228600" indent="-228600">
              <a:buAutoNum type="arabicPeriod"/>
            </a:pPr>
            <a:r>
              <a:rPr lang="en-GB" dirty="0"/>
              <a:t>V</a:t>
            </a:r>
            <a:r>
              <a:rPr lang="en-FI" dirty="0"/>
              <a:t>ertical structure with many departments, then, it restricts horizontal co</a:t>
            </a:r>
            <a:r>
              <a:rPr lang="en-GB" b="0" i="0" dirty="0">
                <a:effectLst/>
                <a:latin typeface="Arial" panose="020B0604020202020204" pitchFamily="34" charset="0"/>
              </a:rPr>
              <a:t>operation with other units or departments: </a:t>
            </a:r>
            <a:r>
              <a:rPr lang="en-GB" b="1" i="0" dirty="0">
                <a:effectLst/>
                <a:latin typeface="Arial" panose="020B0604020202020204" pitchFamily="34" charset="0"/>
              </a:rPr>
              <a:t>challenge of co-ordinating the involvement of the testers</a:t>
            </a:r>
            <a:r>
              <a:rPr lang="en-GB" b="0" i="0" dirty="0">
                <a:effectLst/>
                <a:latin typeface="Arial" panose="020B0604020202020204" pitchFamily="34" charset="0"/>
              </a:rPr>
              <a:t>, </a:t>
            </a:r>
            <a:r>
              <a:rPr lang="en-GB" b="1" i="0" dirty="0">
                <a:effectLst/>
                <a:latin typeface="Arial" panose="020B0604020202020204" pitchFamily="34" charset="0"/>
              </a:rPr>
              <a:t>quality control departments</a:t>
            </a:r>
            <a:r>
              <a:rPr lang="en-GB" b="0" i="0" dirty="0">
                <a:effectLst/>
                <a:latin typeface="Arial" panose="020B0604020202020204" pitchFamily="34" charset="0"/>
              </a:rPr>
              <a:t> having </a:t>
            </a:r>
            <a:r>
              <a:rPr lang="en-GB" b="1" i="0" dirty="0">
                <a:effectLst/>
                <a:latin typeface="Arial" panose="020B0604020202020204" pitchFamily="34" charset="0"/>
              </a:rPr>
              <a:t>restricted access and visibility of the quality related activities within projects</a:t>
            </a:r>
            <a:r>
              <a:rPr lang="en-GB" b="0" i="0" dirty="0">
                <a:effectLst/>
                <a:latin typeface="Arial" panose="020B0604020202020204" pitchFamily="34" charset="0"/>
              </a:rPr>
              <a:t>. the </a:t>
            </a:r>
            <a:r>
              <a:rPr lang="en-GB" b="1" i="0" dirty="0">
                <a:effectLst/>
                <a:latin typeface="Arial" panose="020B0604020202020204" pitchFamily="34" charset="0"/>
              </a:rPr>
              <a:t>modes of operation </a:t>
            </a:r>
            <a:r>
              <a:rPr lang="en-GB" b="0" i="0" dirty="0">
                <a:effectLst/>
                <a:latin typeface="Arial" panose="020B0604020202020204" pitchFamily="34" charset="0"/>
              </a:rPr>
              <a:t>did </a:t>
            </a:r>
            <a:r>
              <a:rPr lang="en-GB" b="1" i="0" dirty="0">
                <a:effectLst/>
                <a:latin typeface="Arial" panose="020B0604020202020204" pitchFamily="34" charset="0"/>
              </a:rPr>
              <a:t>not </a:t>
            </a:r>
            <a:r>
              <a:rPr lang="en-GB" b="0" i="0" dirty="0">
                <a:effectLst/>
                <a:latin typeface="Arial" panose="020B0604020202020204" pitchFamily="34" charset="0"/>
              </a:rPr>
              <a:t>give testers </a:t>
            </a:r>
            <a:r>
              <a:rPr lang="en-GB" b="1" i="0" dirty="0">
                <a:effectLst/>
                <a:latin typeface="Arial" panose="020B0604020202020204" pitchFamily="34" charset="0"/>
              </a:rPr>
              <a:t>mandate and accessibility to projects.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b="0" i="0" dirty="0">
                <a:effectLst/>
                <a:latin typeface="Arial" panose="020B0604020202020204" pitchFamily="34" charset="0"/>
              </a:rPr>
              <a:t> </a:t>
            </a:r>
            <a:r>
              <a:rPr lang="en-FI" dirty="0"/>
              <a:t>Scope of testing is </a:t>
            </a:r>
            <a:r>
              <a:rPr lang="en-FI" b="1" dirty="0"/>
              <a:t>affected by the </a:t>
            </a:r>
            <a:r>
              <a:rPr lang="en-GB" b="1" i="0" dirty="0">
                <a:effectLst/>
                <a:latin typeface="Arial" panose="020B0604020202020204" pitchFamily="34" charset="0"/>
              </a:rPr>
              <a:t>project contracts and agreements between customers and companies</a:t>
            </a:r>
            <a:r>
              <a:rPr lang="en-GB" b="0" i="0" dirty="0">
                <a:effectLst/>
                <a:latin typeface="Arial" panose="020B0604020202020204" pitchFamily="34" charset="0"/>
              </a:rPr>
              <a:t>. Bounded by the contract, </a:t>
            </a:r>
            <a:r>
              <a:rPr lang="en-GB" b="1" i="0" dirty="0">
                <a:effectLst/>
                <a:latin typeface="Arial" panose="020B0604020202020204" pitchFamily="34" charset="0"/>
              </a:rPr>
              <a:t>so overlooked things costs to all, the customer, the company’s prestige and the product’s quality. Tester’s knowledge is also a hindrance to effective testing </a:t>
            </a:r>
            <a:r>
              <a:rPr lang="en-GB" b="0" i="0" dirty="0">
                <a:effectLst/>
                <a:latin typeface="Arial" panose="020B0604020202020204" pitchFamily="34" charset="0"/>
              </a:rPr>
              <a:t>because it directly relates to the defining of testing scope and its coverage. Defining the </a:t>
            </a:r>
            <a:r>
              <a:rPr lang="en-GB" b="1" i="0" dirty="0">
                <a:effectLst/>
                <a:latin typeface="Arial" panose="020B0604020202020204" pitchFamily="34" charset="0"/>
              </a:rPr>
              <a:t>scope of testing calls for the participation of all stakeholders </a:t>
            </a:r>
            <a:r>
              <a:rPr lang="en-GB" b="0" i="0" dirty="0">
                <a:effectLst/>
                <a:latin typeface="Arial" panose="020B0604020202020204" pitchFamily="34" charset="0"/>
              </a:rPr>
              <a:t>have a mutual understanding of what and how things should be done more efficiently. </a:t>
            </a:r>
            <a:endParaRPr lang="en-FI" dirty="0"/>
          </a:p>
          <a:p>
            <a:pPr marL="228600" indent="-228600">
              <a:buAutoNum type="arabicPeriod"/>
            </a:pPr>
            <a:endParaRPr lang="en-FI" dirty="0"/>
          </a:p>
        </p:txBody>
      </p:sp>
      <p:sp>
        <p:nvSpPr>
          <p:cNvPr id="4" name="Slide Number Placeholder 3"/>
          <p:cNvSpPr>
            <a:spLocks noGrp="1"/>
          </p:cNvSpPr>
          <p:nvPr>
            <p:ph type="sldNum" sz="quarter" idx="5"/>
          </p:nvPr>
        </p:nvSpPr>
        <p:spPr/>
        <p:txBody>
          <a:bodyPr/>
          <a:lstStyle/>
          <a:p>
            <a:fld id="{F731129C-3E8D-3C42-BC69-5E6286CBB604}" type="slidenum">
              <a:rPr lang="en-FI" smtClean="0"/>
              <a:t>8</a:t>
            </a:fld>
            <a:endParaRPr lang="en-FI"/>
          </a:p>
        </p:txBody>
      </p:sp>
    </p:spTree>
    <p:extLst>
      <p:ext uri="{BB962C8B-B14F-4D97-AF65-F5344CB8AC3E}">
        <p14:creationId xmlns:p14="http://schemas.microsoft.com/office/powerpoint/2010/main" val="9749018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dirty="0">
                <a:effectLst/>
                <a:latin typeface="Arial" panose="020B0604020202020204" pitchFamily="34" charset="0"/>
              </a:rPr>
              <a:t>Customers play an important role and they can be an impeding factor in the testing process. </a:t>
            </a:r>
          </a:p>
          <a:p>
            <a:pPr marL="228600" indent="-228600">
              <a:buAutoNum type="arabicPeriod"/>
            </a:pPr>
            <a:r>
              <a:rPr lang="en-GB" sz="1200" b="0" i="0" dirty="0">
                <a:effectLst/>
                <a:latin typeface="Arial" panose="020B0604020202020204" pitchFamily="34" charset="0"/>
              </a:rPr>
              <a:t>The </a:t>
            </a:r>
            <a:r>
              <a:rPr lang="en-GB" sz="1200" b="1" i="0" dirty="0">
                <a:effectLst/>
                <a:latin typeface="Arial" panose="020B0604020202020204" pitchFamily="34" charset="0"/>
              </a:rPr>
              <a:t>challenge </a:t>
            </a:r>
            <a:r>
              <a:rPr lang="en-GB" sz="1200" b="0" i="0" dirty="0">
                <a:effectLst/>
                <a:latin typeface="Arial" panose="020B0604020202020204" pitchFamily="34" charset="0"/>
              </a:rPr>
              <a:t>that companies face </a:t>
            </a:r>
            <a:r>
              <a:rPr lang="en-GB" sz="1200" b="1" i="0" dirty="0">
                <a:effectLst/>
                <a:latin typeface="Arial" panose="020B0604020202020204" pitchFamily="34" charset="0"/>
              </a:rPr>
              <a:t>is not that of building a good and very well tested product, BUT</a:t>
            </a:r>
            <a:r>
              <a:rPr lang="en-GB" sz="1200" b="0" i="0" dirty="0">
                <a:effectLst/>
                <a:latin typeface="Arial" panose="020B0604020202020204" pitchFamily="34" charset="0"/>
              </a:rPr>
              <a:t> that of </a:t>
            </a:r>
            <a:r>
              <a:rPr lang="en-GB" sz="1200" b="1" i="0" dirty="0">
                <a:effectLst/>
                <a:latin typeface="Arial" panose="020B0604020202020204" pitchFamily="34" charset="0"/>
              </a:rPr>
              <a:t>providing the product that the customer wants within the limitations </a:t>
            </a:r>
            <a:r>
              <a:rPr lang="en-GB" sz="1200" b="0" i="0" dirty="0">
                <a:effectLst/>
                <a:latin typeface="Arial" panose="020B0604020202020204" pitchFamily="34" charset="0"/>
              </a:rPr>
              <a:t>of the resources available and the willingness to pay. </a:t>
            </a:r>
            <a:r>
              <a:rPr lang="en-GB" sz="1400" b="0" i="0" dirty="0">
                <a:effectLst/>
                <a:latin typeface="Arial" panose="020B0604020202020204" pitchFamily="34" charset="0"/>
              </a:rPr>
              <a:t>This means that the </a:t>
            </a:r>
            <a:r>
              <a:rPr lang="en-GB" sz="1400" b="1" i="0" dirty="0">
                <a:effectLst/>
                <a:latin typeface="Arial" panose="020B0604020202020204" pitchFamily="34" charset="0"/>
              </a:rPr>
              <a:t>result of the testing and the quality of the product </a:t>
            </a:r>
            <a:r>
              <a:rPr lang="en-GB" sz="1400" b="0" i="0" dirty="0">
                <a:effectLst/>
                <a:latin typeface="Arial" panose="020B0604020202020204" pitchFamily="34" charset="0"/>
              </a:rPr>
              <a:t>may also be </a:t>
            </a:r>
            <a:r>
              <a:rPr lang="en-GB" sz="1400" b="1" i="0" dirty="0">
                <a:effectLst/>
                <a:latin typeface="Arial" panose="020B0604020202020204" pitchFamily="34" charset="0"/>
              </a:rPr>
              <a:t>influenced by customer choices</a:t>
            </a:r>
            <a:r>
              <a:rPr lang="en-GB" sz="1400" b="0" i="0" dirty="0">
                <a:effectLst/>
                <a:latin typeface="Arial" panose="020B0604020202020204" pitchFamily="34" charset="0"/>
              </a:rPr>
              <a:t>.</a:t>
            </a:r>
          </a:p>
          <a:p>
            <a:pPr marL="228600" indent="-228600">
              <a:buAutoNum type="arabicPeriod"/>
            </a:pPr>
            <a:r>
              <a:rPr lang="en-GB" sz="1400" b="1" i="0" dirty="0">
                <a:effectLst/>
                <a:latin typeface="Arial" panose="020B0604020202020204" pitchFamily="34" charset="0"/>
              </a:rPr>
              <a:t>Huge costs for end-user and usability testing</a:t>
            </a:r>
            <a:r>
              <a:rPr lang="en-GB" sz="1400" b="0" i="0" dirty="0">
                <a:effectLst/>
                <a:latin typeface="Arial" panose="020B0604020202020204" pitchFamily="34" charset="0"/>
              </a:rPr>
              <a:t>, significant amount of time and money considering the company’s resources and the budget. This </a:t>
            </a:r>
            <a:r>
              <a:rPr lang="en-GB" sz="1400" b="1" i="0" dirty="0">
                <a:effectLst/>
                <a:latin typeface="Arial" panose="020B0604020202020204" pitchFamily="34" charset="0"/>
              </a:rPr>
              <a:t>can be saved If </a:t>
            </a:r>
            <a:r>
              <a:rPr lang="en-GB" sz="1400" b="0" i="0" dirty="0">
                <a:effectLst/>
                <a:latin typeface="Arial" panose="020B0604020202020204" pitchFamily="34" charset="0"/>
              </a:rPr>
              <a:t>it</a:t>
            </a:r>
            <a:r>
              <a:rPr lang="en-GB" sz="1400" b="1" i="0" dirty="0">
                <a:effectLst/>
                <a:latin typeface="Arial" panose="020B0604020202020204" pitchFamily="34" charset="0"/>
              </a:rPr>
              <a:t> can be done by the users to test it without bothering them.</a:t>
            </a:r>
          </a:p>
          <a:p>
            <a:pPr marL="228600" indent="-228600">
              <a:buAutoNum type="arabicPeriod"/>
            </a:pPr>
            <a:r>
              <a:rPr lang="en-GB" sz="1600" b="1" i="0" dirty="0">
                <a:effectLst/>
                <a:latin typeface="Arial" panose="020B0604020202020204" pitchFamily="34" charset="0"/>
              </a:rPr>
              <a:t>During reviews and when making agreements </a:t>
            </a:r>
            <a:r>
              <a:rPr lang="en-GB" sz="1600" b="0" i="0" dirty="0">
                <a:effectLst/>
                <a:latin typeface="Arial" panose="020B0604020202020204" pitchFamily="34" charset="0"/>
              </a:rPr>
              <a:t>on what is to be tested, </a:t>
            </a:r>
            <a:r>
              <a:rPr lang="en-GB" sz="1600" b="1" i="0" dirty="0">
                <a:effectLst/>
                <a:latin typeface="Arial" panose="020B0604020202020204" pitchFamily="34" charset="0"/>
              </a:rPr>
              <a:t>a lack of knowledge caused developers, testers or customers to accept things </a:t>
            </a:r>
            <a:r>
              <a:rPr lang="en-GB" sz="1600" b="0" i="0" dirty="0">
                <a:effectLst/>
                <a:latin typeface="Arial" panose="020B0604020202020204" pitchFamily="34" charset="0"/>
              </a:rPr>
              <a:t>that </a:t>
            </a:r>
            <a:r>
              <a:rPr lang="en-GB" sz="1600" b="1" i="0" dirty="0">
                <a:effectLst/>
                <a:latin typeface="Arial" panose="020B0604020202020204" pitchFamily="34" charset="0"/>
              </a:rPr>
              <a:t>they did not fully understand.</a:t>
            </a:r>
            <a:r>
              <a:rPr lang="en-GB" sz="1600" b="0" i="0" dirty="0">
                <a:effectLst/>
                <a:latin typeface="Arial" panose="020B0604020202020204" pitchFamily="34" charset="0"/>
              </a:rPr>
              <a:t> </a:t>
            </a:r>
            <a:endParaRPr lang="en-GB" sz="1400" b="0" i="0" dirty="0">
              <a:effectLst/>
              <a:latin typeface="Arial" panose="020B0604020202020204" pitchFamily="34" charset="0"/>
            </a:endParaRPr>
          </a:p>
          <a:p>
            <a:pPr marL="228600" indent="-228600">
              <a:buAutoNum type="arabicPeriod"/>
            </a:pPr>
            <a:endParaRPr lang="en-GB" sz="1400" b="0" i="0" dirty="0">
              <a:effectLst/>
              <a:latin typeface="Arial" panose="020B0604020202020204" pitchFamily="34" charset="0"/>
            </a:endParaRPr>
          </a:p>
          <a:p>
            <a:pPr marL="228600" indent="-228600">
              <a:buAutoNum type="arabicPeriod"/>
            </a:pPr>
            <a:endParaRPr lang="en-FI" sz="1200" dirty="0"/>
          </a:p>
        </p:txBody>
      </p:sp>
      <p:sp>
        <p:nvSpPr>
          <p:cNvPr id="4" name="Slide Number Placeholder 3"/>
          <p:cNvSpPr>
            <a:spLocks noGrp="1"/>
          </p:cNvSpPr>
          <p:nvPr>
            <p:ph type="sldNum" sz="quarter" idx="5"/>
          </p:nvPr>
        </p:nvSpPr>
        <p:spPr/>
        <p:txBody>
          <a:bodyPr/>
          <a:lstStyle/>
          <a:p>
            <a:fld id="{F731129C-3E8D-3C42-BC69-5E6286CBB604}" type="slidenum">
              <a:rPr lang="en-FI" smtClean="0"/>
              <a:t>9</a:t>
            </a:fld>
            <a:endParaRPr lang="en-FI"/>
          </a:p>
        </p:txBody>
      </p:sp>
    </p:spTree>
    <p:extLst>
      <p:ext uri="{BB962C8B-B14F-4D97-AF65-F5344CB8AC3E}">
        <p14:creationId xmlns:p14="http://schemas.microsoft.com/office/powerpoint/2010/main" val="28370235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effectLst/>
                <a:latin typeface="Times New Roman" panose="02020603050405020304" pitchFamily="18" charset="0"/>
              </a:rPr>
              <a:t>An essential challenge for software </a:t>
            </a:r>
            <a:r>
              <a:rPr lang="en-GB" b="0" i="0" dirty="0">
                <a:effectLst/>
                <a:latin typeface="Times New Roman" panose="02020603050405020304" pitchFamily="18" charset="0"/>
              </a:rPr>
              <a:t>development </a:t>
            </a:r>
            <a:r>
              <a:rPr lang="en-GB" b="1" i="0" dirty="0">
                <a:effectLst/>
                <a:latin typeface="Times New Roman" panose="02020603050405020304" pitchFamily="18" charset="0"/>
              </a:rPr>
              <a:t>organizations </a:t>
            </a:r>
            <a:r>
              <a:rPr lang="en-GB" b="0" i="0" dirty="0">
                <a:effectLst/>
                <a:latin typeface="Times New Roman" panose="02020603050405020304" pitchFamily="18" charset="0"/>
              </a:rPr>
              <a:t>is to find effective ways </a:t>
            </a:r>
            <a:r>
              <a:rPr lang="en-GB" b="1" i="0" dirty="0">
                <a:effectLst/>
                <a:latin typeface="Times New Roman" panose="02020603050405020304" pitchFamily="18" charset="0"/>
              </a:rPr>
              <a:t>to enhance the motivation and job-satisfaction of their testers</a:t>
            </a:r>
            <a:r>
              <a:rPr lang="en-GB" b="0" i="0" dirty="0">
                <a:effectLst/>
                <a:latin typeface="Times New Roman" panose="02020603050405020304" pitchFamily="18" charset="0"/>
              </a:rPr>
              <a:t>. The </a:t>
            </a:r>
            <a:r>
              <a:rPr lang="en-GB" b="1" i="0" dirty="0">
                <a:effectLst/>
                <a:latin typeface="Times New Roman" panose="02020603050405020304" pitchFamily="18" charset="0"/>
              </a:rPr>
              <a:t>motivational and de-motivational factors influencing </a:t>
            </a:r>
            <a:r>
              <a:rPr lang="en-GB" b="0" i="0" dirty="0">
                <a:effectLst/>
                <a:latin typeface="Times New Roman" panose="02020603050405020304" pitchFamily="18" charset="0"/>
              </a:rPr>
              <a:t>the </a:t>
            </a:r>
            <a:r>
              <a:rPr lang="en-GB" b="1" i="0" dirty="0">
                <a:effectLst/>
                <a:latin typeface="Times New Roman" panose="02020603050405020304" pitchFamily="18" charset="0"/>
              </a:rPr>
              <a:t>testing personnel </a:t>
            </a:r>
            <a:r>
              <a:rPr lang="en-GB" b="0" i="0" dirty="0">
                <a:effectLst/>
                <a:latin typeface="Times New Roman" panose="02020603050405020304" pitchFamily="18" charset="0"/>
              </a:rPr>
              <a:t>and </a:t>
            </a:r>
            <a:r>
              <a:rPr lang="en-GB" b="1" i="0" dirty="0">
                <a:effectLst/>
                <a:latin typeface="Times New Roman" panose="02020603050405020304" pitchFamily="18" charset="0"/>
              </a:rPr>
              <a:t>hence, the testing performed </a:t>
            </a:r>
            <a:r>
              <a:rPr lang="en-GB" b="0" i="0" dirty="0">
                <a:effectLst/>
                <a:latin typeface="Times New Roman" panose="02020603050405020304" pitchFamily="18" charset="0"/>
              </a:rPr>
              <a:t>by them.</a:t>
            </a:r>
            <a:endParaRPr lang="en-FI" dirty="0"/>
          </a:p>
        </p:txBody>
      </p:sp>
      <p:sp>
        <p:nvSpPr>
          <p:cNvPr id="4" name="Slide Number Placeholder 3"/>
          <p:cNvSpPr>
            <a:spLocks noGrp="1"/>
          </p:cNvSpPr>
          <p:nvPr>
            <p:ph type="sldNum" sz="quarter" idx="5"/>
          </p:nvPr>
        </p:nvSpPr>
        <p:spPr/>
        <p:txBody>
          <a:bodyPr/>
          <a:lstStyle/>
          <a:p>
            <a:fld id="{F731129C-3E8D-3C42-BC69-5E6286CBB604}" type="slidenum">
              <a:rPr lang="en-FI" smtClean="0"/>
              <a:t>11</a:t>
            </a:fld>
            <a:endParaRPr lang="en-FI"/>
          </a:p>
        </p:txBody>
      </p:sp>
    </p:spTree>
    <p:extLst>
      <p:ext uri="{BB962C8B-B14F-4D97-AF65-F5344CB8AC3E}">
        <p14:creationId xmlns:p14="http://schemas.microsoft.com/office/powerpoint/2010/main" val="11014440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1CABD-332B-C786-0BB5-B1B5002199D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FI"/>
          </a:p>
        </p:txBody>
      </p:sp>
      <p:sp>
        <p:nvSpPr>
          <p:cNvPr id="3" name="Subtitle 2">
            <a:extLst>
              <a:ext uri="{FF2B5EF4-FFF2-40B4-BE49-F238E27FC236}">
                <a16:creationId xmlns:a16="http://schemas.microsoft.com/office/drawing/2014/main" id="{35041321-6239-D56C-3DFA-35393FB389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FI"/>
          </a:p>
        </p:txBody>
      </p:sp>
      <p:sp>
        <p:nvSpPr>
          <p:cNvPr id="4" name="Date Placeholder 3">
            <a:extLst>
              <a:ext uri="{FF2B5EF4-FFF2-40B4-BE49-F238E27FC236}">
                <a16:creationId xmlns:a16="http://schemas.microsoft.com/office/drawing/2014/main" id="{F471AA0A-EE5E-673E-4AC8-1825518E4912}"/>
              </a:ext>
            </a:extLst>
          </p:cNvPr>
          <p:cNvSpPr>
            <a:spLocks noGrp="1"/>
          </p:cNvSpPr>
          <p:nvPr>
            <p:ph type="dt" sz="half" idx="10"/>
          </p:nvPr>
        </p:nvSpPr>
        <p:spPr/>
        <p:txBody>
          <a:bodyPr/>
          <a:lstStyle/>
          <a:p>
            <a:fld id="{E261EDEA-2EC5-3D4C-ADAE-93DB89538D29}" type="datetimeFigureOut">
              <a:rPr lang="en-FI" smtClean="0"/>
              <a:t>19.10.2022</a:t>
            </a:fld>
            <a:endParaRPr lang="en-FI"/>
          </a:p>
        </p:txBody>
      </p:sp>
      <p:sp>
        <p:nvSpPr>
          <p:cNvPr id="5" name="Footer Placeholder 4">
            <a:extLst>
              <a:ext uri="{FF2B5EF4-FFF2-40B4-BE49-F238E27FC236}">
                <a16:creationId xmlns:a16="http://schemas.microsoft.com/office/drawing/2014/main" id="{219EB402-1217-9B36-60B8-52997DA1FFE7}"/>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D510DEE1-C02E-2327-FE7F-4F0A477239DB}"/>
              </a:ext>
            </a:extLst>
          </p:cNvPr>
          <p:cNvSpPr>
            <a:spLocks noGrp="1"/>
          </p:cNvSpPr>
          <p:nvPr>
            <p:ph type="sldNum" sz="quarter" idx="12"/>
          </p:nvPr>
        </p:nvSpPr>
        <p:spPr/>
        <p:txBody>
          <a:bodyPr/>
          <a:lstStyle/>
          <a:p>
            <a:fld id="{38EEA1BA-E726-4A42-AEF1-8539F26579D1}" type="slidenum">
              <a:rPr lang="en-FI" smtClean="0"/>
              <a:t>‹#›</a:t>
            </a:fld>
            <a:endParaRPr lang="en-FI"/>
          </a:p>
        </p:txBody>
      </p:sp>
    </p:spTree>
    <p:extLst>
      <p:ext uri="{BB962C8B-B14F-4D97-AF65-F5344CB8AC3E}">
        <p14:creationId xmlns:p14="http://schemas.microsoft.com/office/powerpoint/2010/main" val="3039249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0602A-BE1E-AA8A-AAF0-A5D6D88A932A}"/>
              </a:ext>
            </a:extLst>
          </p:cNvPr>
          <p:cNvSpPr>
            <a:spLocks noGrp="1"/>
          </p:cNvSpPr>
          <p:nvPr>
            <p:ph type="title"/>
          </p:nvPr>
        </p:nvSpPr>
        <p:spPr/>
        <p:txBody>
          <a:bodyPr/>
          <a:lstStyle/>
          <a:p>
            <a:r>
              <a:rPr lang="en-GB"/>
              <a:t>Click to edit Master title style</a:t>
            </a:r>
            <a:endParaRPr lang="en-FI"/>
          </a:p>
        </p:txBody>
      </p:sp>
      <p:sp>
        <p:nvSpPr>
          <p:cNvPr id="3" name="Vertical Text Placeholder 2">
            <a:extLst>
              <a:ext uri="{FF2B5EF4-FFF2-40B4-BE49-F238E27FC236}">
                <a16:creationId xmlns:a16="http://schemas.microsoft.com/office/drawing/2014/main" id="{BF384B6F-A50B-B13B-B10E-82BB419DFD4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DCD5FF7F-F32B-70F8-AD75-553C9282F4F4}"/>
              </a:ext>
            </a:extLst>
          </p:cNvPr>
          <p:cNvSpPr>
            <a:spLocks noGrp="1"/>
          </p:cNvSpPr>
          <p:nvPr>
            <p:ph type="dt" sz="half" idx="10"/>
          </p:nvPr>
        </p:nvSpPr>
        <p:spPr/>
        <p:txBody>
          <a:bodyPr/>
          <a:lstStyle/>
          <a:p>
            <a:fld id="{E261EDEA-2EC5-3D4C-ADAE-93DB89538D29}" type="datetimeFigureOut">
              <a:rPr lang="en-FI" smtClean="0"/>
              <a:t>19.10.2022</a:t>
            </a:fld>
            <a:endParaRPr lang="en-FI"/>
          </a:p>
        </p:txBody>
      </p:sp>
      <p:sp>
        <p:nvSpPr>
          <p:cNvPr id="5" name="Footer Placeholder 4">
            <a:extLst>
              <a:ext uri="{FF2B5EF4-FFF2-40B4-BE49-F238E27FC236}">
                <a16:creationId xmlns:a16="http://schemas.microsoft.com/office/drawing/2014/main" id="{BC683FFE-01B1-C86F-3088-2D32F89DEEBD}"/>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D76EA7E7-CCA6-1CD0-D6C7-16D937C5A661}"/>
              </a:ext>
            </a:extLst>
          </p:cNvPr>
          <p:cNvSpPr>
            <a:spLocks noGrp="1"/>
          </p:cNvSpPr>
          <p:nvPr>
            <p:ph type="sldNum" sz="quarter" idx="12"/>
          </p:nvPr>
        </p:nvSpPr>
        <p:spPr/>
        <p:txBody>
          <a:bodyPr/>
          <a:lstStyle/>
          <a:p>
            <a:fld id="{38EEA1BA-E726-4A42-AEF1-8539F26579D1}" type="slidenum">
              <a:rPr lang="en-FI" smtClean="0"/>
              <a:t>‹#›</a:t>
            </a:fld>
            <a:endParaRPr lang="en-FI"/>
          </a:p>
        </p:txBody>
      </p:sp>
    </p:spTree>
    <p:extLst>
      <p:ext uri="{BB962C8B-B14F-4D97-AF65-F5344CB8AC3E}">
        <p14:creationId xmlns:p14="http://schemas.microsoft.com/office/powerpoint/2010/main" val="3458932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19099A-7DF3-8CA4-A8F9-F5E95C00CE8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FI"/>
          </a:p>
        </p:txBody>
      </p:sp>
      <p:sp>
        <p:nvSpPr>
          <p:cNvPr id="3" name="Vertical Text Placeholder 2">
            <a:extLst>
              <a:ext uri="{FF2B5EF4-FFF2-40B4-BE49-F238E27FC236}">
                <a16:creationId xmlns:a16="http://schemas.microsoft.com/office/drawing/2014/main" id="{F6CC8BAC-AEE3-6FC0-A12F-8ECE8EF41BA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A0078E30-5F9F-670A-F7EC-D67732D3DA60}"/>
              </a:ext>
            </a:extLst>
          </p:cNvPr>
          <p:cNvSpPr>
            <a:spLocks noGrp="1"/>
          </p:cNvSpPr>
          <p:nvPr>
            <p:ph type="dt" sz="half" idx="10"/>
          </p:nvPr>
        </p:nvSpPr>
        <p:spPr/>
        <p:txBody>
          <a:bodyPr/>
          <a:lstStyle/>
          <a:p>
            <a:fld id="{E261EDEA-2EC5-3D4C-ADAE-93DB89538D29}" type="datetimeFigureOut">
              <a:rPr lang="en-FI" smtClean="0"/>
              <a:t>19.10.2022</a:t>
            </a:fld>
            <a:endParaRPr lang="en-FI"/>
          </a:p>
        </p:txBody>
      </p:sp>
      <p:sp>
        <p:nvSpPr>
          <p:cNvPr id="5" name="Footer Placeholder 4">
            <a:extLst>
              <a:ext uri="{FF2B5EF4-FFF2-40B4-BE49-F238E27FC236}">
                <a16:creationId xmlns:a16="http://schemas.microsoft.com/office/drawing/2014/main" id="{0126EC5E-266A-A7D9-834A-B1A081339747}"/>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C3D2243F-E9DA-566C-5F9C-91C042E080BB}"/>
              </a:ext>
            </a:extLst>
          </p:cNvPr>
          <p:cNvSpPr>
            <a:spLocks noGrp="1"/>
          </p:cNvSpPr>
          <p:nvPr>
            <p:ph type="sldNum" sz="quarter" idx="12"/>
          </p:nvPr>
        </p:nvSpPr>
        <p:spPr/>
        <p:txBody>
          <a:bodyPr/>
          <a:lstStyle/>
          <a:p>
            <a:fld id="{38EEA1BA-E726-4A42-AEF1-8539F26579D1}" type="slidenum">
              <a:rPr lang="en-FI" smtClean="0"/>
              <a:t>‹#›</a:t>
            </a:fld>
            <a:endParaRPr lang="en-FI"/>
          </a:p>
        </p:txBody>
      </p:sp>
    </p:spTree>
    <p:extLst>
      <p:ext uri="{BB962C8B-B14F-4D97-AF65-F5344CB8AC3E}">
        <p14:creationId xmlns:p14="http://schemas.microsoft.com/office/powerpoint/2010/main" val="1838569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5A289-091D-DD0E-06FB-1D70FDAE4FFA}"/>
              </a:ext>
            </a:extLst>
          </p:cNvPr>
          <p:cNvSpPr>
            <a:spLocks noGrp="1"/>
          </p:cNvSpPr>
          <p:nvPr>
            <p:ph type="title"/>
          </p:nvPr>
        </p:nvSpPr>
        <p:spPr/>
        <p:txBody>
          <a:bodyPr/>
          <a:lstStyle/>
          <a:p>
            <a:r>
              <a:rPr lang="en-GB"/>
              <a:t>Click to edit Master title style</a:t>
            </a:r>
            <a:endParaRPr lang="en-FI"/>
          </a:p>
        </p:txBody>
      </p:sp>
      <p:sp>
        <p:nvSpPr>
          <p:cNvPr id="3" name="Content Placeholder 2">
            <a:extLst>
              <a:ext uri="{FF2B5EF4-FFF2-40B4-BE49-F238E27FC236}">
                <a16:creationId xmlns:a16="http://schemas.microsoft.com/office/drawing/2014/main" id="{D6F7C58E-02E2-B9BF-268C-9746488F948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24D0EBD3-F112-B767-6EAC-3E49C597667E}"/>
              </a:ext>
            </a:extLst>
          </p:cNvPr>
          <p:cNvSpPr>
            <a:spLocks noGrp="1"/>
          </p:cNvSpPr>
          <p:nvPr>
            <p:ph type="dt" sz="half" idx="10"/>
          </p:nvPr>
        </p:nvSpPr>
        <p:spPr/>
        <p:txBody>
          <a:bodyPr/>
          <a:lstStyle/>
          <a:p>
            <a:fld id="{E261EDEA-2EC5-3D4C-ADAE-93DB89538D29}" type="datetimeFigureOut">
              <a:rPr lang="en-FI" smtClean="0"/>
              <a:t>19.10.2022</a:t>
            </a:fld>
            <a:endParaRPr lang="en-FI"/>
          </a:p>
        </p:txBody>
      </p:sp>
      <p:sp>
        <p:nvSpPr>
          <p:cNvPr id="5" name="Footer Placeholder 4">
            <a:extLst>
              <a:ext uri="{FF2B5EF4-FFF2-40B4-BE49-F238E27FC236}">
                <a16:creationId xmlns:a16="http://schemas.microsoft.com/office/drawing/2014/main" id="{8910B040-D6D0-A2B5-927B-2FE4C4A85E74}"/>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5247A7C9-ABDD-70EC-0135-F41F176E23FA}"/>
              </a:ext>
            </a:extLst>
          </p:cNvPr>
          <p:cNvSpPr>
            <a:spLocks noGrp="1"/>
          </p:cNvSpPr>
          <p:nvPr>
            <p:ph type="sldNum" sz="quarter" idx="12"/>
          </p:nvPr>
        </p:nvSpPr>
        <p:spPr/>
        <p:txBody>
          <a:bodyPr/>
          <a:lstStyle/>
          <a:p>
            <a:fld id="{38EEA1BA-E726-4A42-AEF1-8539F26579D1}" type="slidenum">
              <a:rPr lang="en-FI" smtClean="0"/>
              <a:t>‹#›</a:t>
            </a:fld>
            <a:endParaRPr lang="en-FI"/>
          </a:p>
        </p:txBody>
      </p:sp>
    </p:spTree>
    <p:extLst>
      <p:ext uri="{BB962C8B-B14F-4D97-AF65-F5344CB8AC3E}">
        <p14:creationId xmlns:p14="http://schemas.microsoft.com/office/powerpoint/2010/main" val="3633181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F9A22-64A2-E383-0F32-DE5BE96E35E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FI"/>
          </a:p>
        </p:txBody>
      </p:sp>
      <p:sp>
        <p:nvSpPr>
          <p:cNvPr id="3" name="Text Placeholder 2">
            <a:extLst>
              <a:ext uri="{FF2B5EF4-FFF2-40B4-BE49-F238E27FC236}">
                <a16:creationId xmlns:a16="http://schemas.microsoft.com/office/drawing/2014/main" id="{938B2BDE-768F-F4B2-A8B8-297AC040E1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F7BCBB3-74CB-54B3-D640-8D8408F64516}"/>
              </a:ext>
            </a:extLst>
          </p:cNvPr>
          <p:cNvSpPr>
            <a:spLocks noGrp="1"/>
          </p:cNvSpPr>
          <p:nvPr>
            <p:ph type="dt" sz="half" idx="10"/>
          </p:nvPr>
        </p:nvSpPr>
        <p:spPr/>
        <p:txBody>
          <a:bodyPr/>
          <a:lstStyle/>
          <a:p>
            <a:fld id="{E261EDEA-2EC5-3D4C-ADAE-93DB89538D29}" type="datetimeFigureOut">
              <a:rPr lang="en-FI" smtClean="0"/>
              <a:t>19.10.2022</a:t>
            </a:fld>
            <a:endParaRPr lang="en-FI"/>
          </a:p>
        </p:txBody>
      </p:sp>
      <p:sp>
        <p:nvSpPr>
          <p:cNvPr id="5" name="Footer Placeholder 4">
            <a:extLst>
              <a:ext uri="{FF2B5EF4-FFF2-40B4-BE49-F238E27FC236}">
                <a16:creationId xmlns:a16="http://schemas.microsoft.com/office/drawing/2014/main" id="{51F1F650-D020-6C4D-64BD-79ACC8FFF874}"/>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C5A1E961-4D03-4A03-5135-2C353D546225}"/>
              </a:ext>
            </a:extLst>
          </p:cNvPr>
          <p:cNvSpPr>
            <a:spLocks noGrp="1"/>
          </p:cNvSpPr>
          <p:nvPr>
            <p:ph type="sldNum" sz="quarter" idx="12"/>
          </p:nvPr>
        </p:nvSpPr>
        <p:spPr/>
        <p:txBody>
          <a:bodyPr/>
          <a:lstStyle/>
          <a:p>
            <a:fld id="{38EEA1BA-E726-4A42-AEF1-8539F26579D1}" type="slidenum">
              <a:rPr lang="en-FI" smtClean="0"/>
              <a:t>‹#›</a:t>
            </a:fld>
            <a:endParaRPr lang="en-FI"/>
          </a:p>
        </p:txBody>
      </p:sp>
    </p:spTree>
    <p:extLst>
      <p:ext uri="{BB962C8B-B14F-4D97-AF65-F5344CB8AC3E}">
        <p14:creationId xmlns:p14="http://schemas.microsoft.com/office/powerpoint/2010/main" val="95383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7E88E-54AD-C218-0A3B-7A2BE331EA7C}"/>
              </a:ext>
            </a:extLst>
          </p:cNvPr>
          <p:cNvSpPr>
            <a:spLocks noGrp="1"/>
          </p:cNvSpPr>
          <p:nvPr>
            <p:ph type="title"/>
          </p:nvPr>
        </p:nvSpPr>
        <p:spPr/>
        <p:txBody>
          <a:bodyPr/>
          <a:lstStyle/>
          <a:p>
            <a:r>
              <a:rPr lang="en-GB"/>
              <a:t>Click to edit Master title style</a:t>
            </a:r>
            <a:endParaRPr lang="en-FI"/>
          </a:p>
        </p:txBody>
      </p:sp>
      <p:sp>
        <p:nvSpPr>
          <p:cNvPr id="3" name="Content Placeholder 2">
            <a:extLst>
              <a:ext uri="{FF2B5EF4-FFF2-40B4-BE49-F238E27FC236}">
                <a16:creationId xmlns:a16="http://schemas.microsoft.com/office/drawing/2014/main" id="{33B83D8F-F30E-04B9-E26B-9D3C5F24C3F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Content Placeholder 3">
            <a:extLst>
              <a:ext uri="{FF2B5EF4-FFF2-40B4-BE49-F238E27FC236}">
                <a16:creationId xmlns:a16="http://schemas.microsoft.com/office/drawing/2014/main" id="{FB9B1879-DEF0-1B3E-D35C-95102DDCE82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5" name="Date Placeholder 4">
            <a:extLst>
              <a:ext uri="{FF2B5EF4-FFF2-40B4-BE49-F238E27FC236}">
                <a16:creationId xmlns:a16="http://schemas.microsoft.com/office/drawing/2014/main" id="{495CEFE2-06DF-1C15-0CD7-1E7B4D39D8CF}"/>
              </a:ext>
            </a:extLst>
          </p:cNvPr>
          <p:cNvSpPr>
            <a:spLocks noGrp="1"/>
          </p:cNvSpPr>
          <p:nvPr>
            <p:ph type="dt" sz="half" idx="10"/>
          </p:nvPr>
        </p:nvSpPr>
        <p:spPr/>
        <p:txBody>
          <a:bodyPr/>
          <a:lstStyle/>
          <a:p>
            <a:fld id="{E261EDEA-2EC5-3D4C-ADAE-93DB89538D29}" type="datetimeFigureOut">
              <a:rPr lang="en-FI" smtClean="0"/>
              <a:t>19.10.2022</a:t>
            </a:fld>
            <a:endParaRPr lang="en-FI"/>
          </a:p>
        </p:txBody>
      </p:sp>
      <p:sp>
        <p:nvSpPr>
          <p:cNvPr id="6" name="Footer Placeholder 5">
            <a:extLst>
              <a:ext uri="{FF2B5EF4-FFF2-40B4-BE49-F238E27FC236}">
                <a16:creationId xmlns:a16="http://schemas.microsoft.com/office/drawing/2014/main" id="{7CC6ECF7-B5B9-5B5A-4C80-14E870D13EE2}"/>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6531EF8B-7423-3B75-E489-3989D1298069}"/>
              </a:ext>
            </a:extLst>
          </p:cNvPr>
          <p:cNvSpPr>
            <a:spLocks noGrp="1"/>
          </p:cNvSpPr>
          <p:nvPr>
            <p:ph type="sldNum" sz="quarter" idx="12"/>
          </p:nvPr>
        </p:nvSpPr>
        <p:spPr/>
        <p:txBody>
          <a:bodyPr/>
          <a:lstStyle/>
          <a:p>
            <a:fld id="{38EEA1BA-E726-4A42-AEF1-8539F26579D1}" type="slidenum">
              <a:rPr lang="en-FI" smtClean="0"/>
              <a:t>‹#›</a:t>
            </a:fld>
            <a:endParaRPr lang="en-FI"/>
          </a:p>
        </p:txBody>
      </p:sp>
    </p:spTree>
    <p:extLst>
      <p:ext uri="{BB962C8B-B14F-4D97-AF65-F5344CB8AC3E}">
        <p14:creationId xmlns:p14="http://schemas.microsoft.com/office/powerpoint/2010/main" val="798741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A612E-6A5F-5F4D-2C51-D6D2DAF18C9E}"/>
              </a:ext>
            </a:extLst>
          </p:cNvPr>
          <p:cNvSpPr>
            <a:spLocks noGrp="1"/>
          </p:cNvSpPr>
          <p:nvPr>
            <p:ph type="title"/>
          </p:nvPr>
        </p:nvSpPr>
        <p:spPr>
          <a:xfrm>
            <a:off x="839788" y="365125"/>
            <a:ext cx="10515600" cy="1325563"/>
          </a:xfrm>
        </p:spPr>
        <p:txBody>
          <a:bodyPr/>
          <a:lstStyle/>
          <a:p>
            <a:r>
              <a:rPr lang="en-GB"/>
              <a:t>Click to edit Master title style</a:t>
            </a:r>
            <a:endParaRPr lang="en-FI"/>
          </a:p>
        </p:txBody>
      </p:sp>
      <p:sp>
        <p:nvSpPr>
          <p:cNvPr id="3" name="Text Placeholder 2">
            <a:extLst>
              <a:ext uri="{FF2B5EF4-FFF2-40B4-BE49-F238E27FC236}">
                <a16:creationId xmlns:a16="http://schemas.microsoft.com/office/drawing/2014/main" id="{6BA6CC92-AE98-89EE-2672-53F46FB7DB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45EA5C5-BBCA-7FB0-1ED1-E194174B25A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5" name="Text Placeholder 4">
            <a:extLst>
              <a:ext uri="{FF2B5EF4-FFF2-40B4-BE49-F238E27FC236}">
                <a16:creationId xmlns:a16="http://schemas.microsoft.com/office/drawing/2014/main" id="{9B93F784-7252-C6DB-E0D6-9EE781A41E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B0BE1DD-FDAF-3E55-25FB-8C2AB255633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7" name="Date Placeholder 6">
            <a:extLst>
              <a:ext uri="{FF2B5EF4-FFF2-40B4-BE49-F238E27FC236}">
                <a16:creationId xmlns:a16="http://schemas.microsoft.com/office/drawing/2014/main" id="{7FA4F3FE-EBAB-4CA4-528E-6976F04E8490}"/>
              </a:ext>
            </a:extLst>
          </p:cNvPr>
          <p:cNvSpPr>
            <a:spLocks noGrp="1"/>
          </p:cNvSpPr>
          <p:nvPr>
            <p:ph type="dt" sz="half" idx="10"/>
          </p:nvPr>
        </p:nvSpPr>
        <p:spPr/>
        <p:txBody>
          <a:bodyPr/>
          <a:lstStyle/>
          <a:p>
            <a:fld id="{E261EDEA-2EC5-3D4C-ADAE-93DB89538D29}" type="datetimeFigureOut">
              <a:rPr lang="en-FI" smtClean="0"/>
              <a:t>19.10.2022</a:t>
            </a:fld>
            <a:endParaRPr lang="en-FI"/>
          </a:p>
        </p:txBody>
      </p:sp>
      <p:sp>
        <p:nvSpPr>
          <p:cNvPr id="8" name="Footer Placeholder 7">
            <a:extLst>
              <a:ext uri="{FF2B5EF4-FFF2-40B4-BE49-F238E27FC236}">
                <a16:creationId xmlns:a16="http://schemas.microsoft.com/office/drawing/2014/main" id="{750E3531-B0CE-EE4F-7D12-ABE4F356AA82}"/>
              </a:ext>
            </a:extLst>
          </p:cNvPr>
          <p:cNvSpPr>
            <a:spLocks noGrp="1"/>
          </p:cNvSpPr>
          <p:nvPr>
            <p:ph type="ftr" sz="quarter" idx="11"/>
          </p:nvPr>
        </p:nvSpPr>
        <p:spPr/>
        <p:txBody>
          <a:bodyPr/>
          <a:lstStyle/>
          <a:p>
            <a:endParaRPr lang="en-FI"/>
          </a:p>
        </p:txBody>
      </p:sp>
      <p:sp>
        <p:nvSpPr>
          <p:cNvPr id="9" name="Slide Number Placeholder 8">
            <a:extLst>
              <a:ext uri="{FF2B5EF4-FFF2-40B4-BE49-F238E27FC236}">
                <a16:creationId xmlns:a16="http://schemas.microsoft.com/office/drawing/2014/main" id="{F3FF2967-D420-11FA-113E-1F65F216D724}"/>
              </a:ext>
            </a:extLst>
          </p:cNvPr>
          <p:cNvSpPr>
            <a:spLocks noGrp="1"/>
          </p:cNvSpPr>
          <p:nvPr>
            <p:ph type="sldNum" sz="quarter" idx="12"/>
          </p:nvPr>
        </p:nvSpPr>
        <p:spPr/>
        <p:txBody>
          <a:bodyPr/>
          <a:lstStyle/>
          <a:p>
            <a:fld id="{38EEA1BA-E726-4A42-AEF1-8539F26579D1}" type="slidenum">
              <a:rPr lang="en-FI" smtClean="0"/>
              <a:t>‹#›</a:t>
            </a:fld>
            <a:endParaRPr lang="en-FI"/>
          </a:p>
        </p:txBody>
      </p:sp>
    </p:spTree>
    <p:extLst>
      <p:ext uri="{BB962C8B-B14F-4D97-AF65-F5344CB8AC3E}">
        <p14:creationId xmlns:p14="http://schemas.microsoft.com/office/powerpoint/2010/main" val="2587943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2AE57-2304-CC02-EA7E-9A1165B47DBC}"/>
              </a:ext>
            </a:extLst>
          </p:cNvPr>
          <p:cNvSpPr>
            <a:spLocks noGrp="1"/>
          </p:cNvSpPr>
          <p:nvPr>
            <p:ph type="title"/>
          </p:nvPr>
        </p:nvSpPr>
        <p:spPr/>
        <p:txBody>
          <a:bodyPr/>
          <a:lstStyle/>
          <a:p>
            <a:r>
              <a:rPr lang="en-GB"/>
              <a:t>Click to edit Master title style</a:t>
            </a:r>
            <a:endParaRPr lang="en-FI"/>
          </a:p>
        </p:txBody>
      </p:sp>
      <p:sp>
        <p:nvSpPr>
          <p:cNvPr id="3" name="Date Placeholder 2">
            <a:extLst>
              <a:ext uri="{FF2B5EF4-FFF2-40B4-BE49-F238E27FC236}">
                <a16:creationId xmlns:a16="http://schemas.microsoft.com/office/drawing/2014/main" id="{24CFA6B6-BB9B-20BC-06CF-E8CA5912E3CD}"/>
              </a:ext>
            </a:extLst>
          </p:cNvPr>
          <p:cNvSpPr>
            <a:spLocks noGrp="1"/>
          </p:cNvSpPr>
          <p:nvPr>
            <p:ph type="dt" sz="half" idx="10"/>
          </p:nvPr>
        </p:nvSpPr>
        <p:spPr/>
        <p:txBody>
          <a:bodyPr/>
          <a:lstStyle/>
          <a:p>
            <a:fld id="{E261EDEA-2EC5-3D4C-ADAE-93DB89538D29}" type="datetimeFigureOut">
              <a:rPr lang="en-FI" smtClean="0"/>
              <a:t>19.10.2022</a:t>
            </a:fld>
            <a:endParaRPr lang="en-FI"/>
          </a:p>
        </p:txBody>
      </p:sp>
      <p:sp>
        <p:nvSpPr>
          <p:cNvPr id="4" name="Footer Placeholder 3">
            <a:extLst>
              <a:ext uri="{FF2B5EF4-FFF2-40B4-BE49-F238E27FC236}">
                <a16:creationId xmlns:a16="http://schemas.microsoft.com/office/drawing/2014/main" id="{3FE06D7B-E816-F203-87EE-E03374A28164}"/>
              </a:ext>
            </a:extLst>
          </p:cNvPr>
          <p:cNvSpPr>
            <a:spLocks noGrp="1"/>
          </p:cNvSpPr>
          <p:nvPr>
            <p:ph type="ftr" sz="quarter" idx="11"/>
          </p:nvPr>
        </p:nvSpPr>
        <p:spPr/>
        <p:txBody>
          <a:bodyPr/>
          <a:lstStyle/>
          <a:p>
            <a:endParaRPr lang="en-FI"/>
          </a:p>
        </p:txBody>
      </p:sp>
      <p:sp>
        <p:nvSpPr>
          <p:cNvPr id="5" name="Slide Number Placeholder 4">
            <a:extLst>
              <a:ext uri="{FF2B5EF4-FFF2-40B4-BE49-F238E27FC236}">
                <a16:creationId xmlns:a16="http://schemas.microsoft.com/office/drawing/2014/main" id="{B4A482D7-7CC0-3B4E-6A2C-1E42890B757C}"/>
              </a:ext>
            </a:extLst>
          </p:cNvPr>
          <p:cNvSpPr>
            <a:spLocks noGrp="1"/>
          </p:cNvSpPr>
          <p:nvPr>
            <p:ph type="sldNum" sz="quarter" idx="12"/>
          </p:nvPr>
        </p:nvSpPr>
        <p:spPr/>
        <p:txBody>
          <a:bodyPr/>
          <a:lstStyle/>
          <a:p>
            <a:fld id="{38EEA1BA-E726-4A42-AEF1-8539F26579D1}" type="slidenum">
              <a:rPr lang="en-FI" smtClean="0"/>
              <a:t>‹#›</a:t>
            </a:fld>
            <a:endParaRPr lang="en-FI"/>
          </a:p>
        </p:txBody>
      </p:sp>
    </p:spTree>
    <p:extLst>
      <p:ext uri="{BB962C8B-B14F-4D97-AF65-F5344CB8AC3E}">
        <p14:creationId xmlns:p14="http://schemas.microsoft.com/office/powerpoint/2010/main" val="254203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903114-BAF3-46BA-E84F-94A3A0FD18DD}"/>
              </a:ext>
            </a:extLst>
          </p:cNvPr>
          <p:cNvSpPr>
            <a:spLocks noGrp="1"/>
          </p:cNvSpPr>
          <p:nvPr>
            <p:ph type="dt" sz="half" idx="10"/>
          </p:nvPr>
        </p:nvSpPr>
        <p:spPr/>
        <p:txBody>
          <a:bodyPr/>
          <a:lstStyle/>
          <a:p>
            <a:fld id="{E261EDEA-2EC5-3D4C-ADAE-93DB89538D29}" type="datetimeFigureOut">
              <a:rPr lang="en-FI" smtClean="0"/>
              <a:t>19.10.2022</a:t>
            </a:fld>
            <a:endParaRPr lang="en-FI"/>
          </a:p>
        </p:txBody>
      </p:sp>
      <p:sp>
        <p:nvSpPr>
          <p:cNvPr id="3" name="Footer Placeholder 2">
            <a:extLst>
              <a:ext uri="{FF2B5EF4-FFF2-40B4-BE49-F238E27FC236}">
                <a16:creationId xmlns:a16="http://schemas.microsoft.com/office/drawing/2014/main" id="{DB30B7F1-3FBB-AE36-EE31-DB34595CAF3D}"/>
              </a:ext>
            </a:extLst>
          </p:cNvPr>
          <p:cNvSpPr>
            <a:spLocks noGrp="1"/>
          </p:cNvSpPr>
          <p:nvPr>
            <p:ph type="ftr" sz="quarter" idx="11"/>
          </p:nvPr>
        </p:nvSpPr>
        <p:spPr/>
        <p:txBody>
          <a:bodyPr/>
          <a:lstStyle/>
          <a:p>
            <a:endParaRPr lang="en-FI"/>
          </a:p>
        </p:txBody>
      </p:sp>
      <p:sp>
        <p:nvSpPr>
          <p:cNvPr id="4" name="Slide Number Placeholder 3">
            <a:extLst>
              <a:ext uri="{FF2B5EF4-FFF2-40B4-BE49-F238E27FC236}">
                <a16:creationId xmlns:a16="http://schemas.microsoft.com/office/drawing/2014/main" id="{66DC2FF0-9246-DF40-464F-61779F8B8205}"/>
              </a:ext>
            </a:extLst>
          </p:cNvPr>
          <p:cNvSpPr>
            <a:spLocks noGrp="1"/>
          </p:cNvSpPr>
          <p:nvPr>
            <p:ph type="sldNum" sz="quarter" idx="12"/>
          </p:nvPr>
        </p:nvSpPr>
        <p:spPr/>
        <p:txBody>
          <a:bodyPr/>
          <a:lstStyle/>
          <a:p>
            <a:fld id="{38EEA1BA-E726-4A42-AEF1-8539F26579D1}" type="slidenum">
              <a:rPr lang="en-FI" smtClean="0"/>
              <a:t>‹#›</a:t>
            </a:fld>
            <a:endParaRPr lang="en-FI"/>
          </a:p>
        </p:txBody>
      </p:sp>
    </p:spTree>
    <p:extLst>
      <p:ext uri="{BB962C8B-B14F-4D97-AF65-F5344CB8AC3E}">
        <p14:creationId xmlns:p14="http://schemas.microsoft.com/office/powerpoint/2010/main" val="3141322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A0DAC-251F-F609-21AB-8333BE76B39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FI"/>
          </a:p>
        </p:txBody>
      </p:sp>
      <p:sp>
        <p:nvSpPr>
          <p:cNvPr id="3" name="Content Placeholder 2">
            <a:extLst>
              <a:ext uri="{FF2B5EF4-FFF2-40B4-BE49-F238E27FC236}">
                <a16:creationId xmlns:a16="http://schemas.microsoft.com/office/drawing/2014/main" id="{AF763FBC-1A05-5C82-70FB-FB7779975F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Text Placeholder 3">
            <a:extLst>
              <a:ext uri="{FF2B5EF4-FFF2-40B4-BE49-F238E27FC236}">
                <a16:creationId xmlns:a16="http://schemas.microsoft.com/office/drawing/2014/main" id="{83F4AD53-6AE1-B844-1266-EAA46C0A0E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2783032-4650-0D13-4E78-D79E8EE802F4}"/>
              </a:ext>
            </a:extLst>
          </p:cNvPr>
          <p:cNvSpPr>
            <a:spLocks noGrp="1"/>
          </p:cNvSpPr>
          <p:nvPr>
            <p:ph type="dt" sz="half" idx="10"/>
          </p:nvPr>
        </p:nvSpPr>
        <p:spPr/>
        <p:txBody>
          <a:bodyPr/>
          <a:lstStyle/>
          <a:p>
            <a:fld id="{E261EDEA-2EC5-3D4C-ADAE-93DB89538D29}" type="datetimeFigureOut">
              <a:rPr lang="en-FI" smtClean="0"/>
              <a:t>19.10.2022</a:t>
            </a:fld>
            <a:endParaRPr lang="en-FI"/>
          </a:p>
        </p:txBody>
      </p:sp>
      <p:sp>
        <p:nvSpPr>
          <p:cNvPr id="6" name="Footer Placeholder 5">
            <a:extLst>
              <a:ext uri="{FF2B5EF4-FFF2-40B4-BE49-F238E27FC236}">
                <a16:creationId xmlns:a16="http://schemas.microsoft.com/office/drawing/2014/main" id="{5430225A-0B2F-4FDC-01D2-ABEF3825DB19}"/>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1C84D5EA-2601-4D4E-F779-3CA649BF0218}"/>
              </a:ext>
            </a:extLst>
          </p:cNvPr>
          <p:cNvSpPr>
            <a:spLocks noGrp="1"/>
          </p:cNvSpPr>
          <p:nvPr>
            <p:ph type="sldNum" sz="quarter" idx="12"/>
          </p:nvPr>
        </p:nvSpPr>
        <p:spPr/>
        <p:txBody>
          <a:bodyPr/>
          <a:lstStyle/>
          <a:p>
            <a:fld id="{38EEA1BA-E726-4A42-AEF1-8539F26579D1}" type="slidenum">
              <a:rPr lang="en-FI" smtClean="0"/>
              <a:t>‹#›</a:t>
            </a:fld>
            <a:endParaRPr lang="en-FI"/>
          </a:p>
        </p:txBody>
      </p:sp>
    </p:spTree>
    <p:extLst>
      <p:ext uri="{BB962C8B-B14F-4D97-AF65-F5344CB8AC3E}">
        <p14:creationId xmlns:p14="http://schemas.microsoft.com/office/powerpoint/2010/main" val="2682311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9298F-797D-24EA-3CBA-E906DA28681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FI"/>
          </a:p>
        </p:txBody>
      </p:sp>
      <p:sp>
        <p:nvSpPr>
          <p:cNvPr id="3" name="Picture Placeholder 2">
            <a:extLst>
              <a:ext uri="{FF2B5EF4-FFF2-40B4-BE49-F238E27FC236}">
                <a16:creationId xmlns:a16="http://schemas.microsoft.com/office/drawing/2014/main" id="{436C7394-3E63-F44E-DE00-296B6DE898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FI"/>
          </a:p>
        </p:txBody>
      </p:sp>
      <p:sp>
        <p:nvSpPr>
          <p:cNvPr id="4" name="Text Placeholder 3">
            <a:extLst>
              <a:ext uri="{FF2B5EF4-FFF2-40B4-BE49-F238E27FC236}">
                <a16:creationId xmlns:a16="http://schemas.microsoft.com/office/drawing/2014/main" id="{CACE9133-3FC4-6BA8-FBD3-2E6127B8EA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FF4E42B-A36B-49AB-48FF-D42D50F6E967}"/>
              </a:ext>
            </a:extLst>
          </p:cNvPr>
          <p:cNvSpPr>
            <a:spLocks noGrp="1"/>
          </p:cNvSpPr>
          <p:nvPr>
            <p:ph type="dt" sz="half" idx="10"/>
          </p:nvPr>
        </p:nvSpPr>
        <p:spPr/>
        <p:txBody>
          <a:bodyPr/>
          <a:lstStyle/>
          <a:p>
            <a:fld id="{E261EDEA-2EC5-3D4C-ADAE-93DB89538D29}" type="datetimeFigureOut">
              <a:rPr lang="en-FI" smtClean="0"/>
              <a:t>19.10.2022</a:t>
            </a:fld>
            <a:endParaRPr lang="en-FI"/>
          </a:p>
        </p:txBody>
      </p:sp>
      <p:sp>
        <p:nvSpPr>
          <p:cNvPr id="6" name="Footer Placeholder 5">
            <a:extLst>
              <a:ext uri="{FF2B5EF4-FFF2-40B4-BE49-F238E27FC236}">
                <a16:creationId xmlns:a16="http://schemas.microsoft.com/office/drawing/2014/main" id="{1A3CF8EB-BECC-7F3E-305B-F97E3AF61FDC}"/>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402C71DE-1A67-5AC3-1840-E59ACD5E5FE8}"/>
              </a:ext>
            </a:extLst>
          </p:cNvPr>
          <p:cNvSpPr>
            <a:spLocks noGrp="1"/>
          </p:cNvSpPr>
          <p:nvPr>
            <p:ph type="sldNum" sz="quarter" idx="12"/>
          </p:nvPr>
        </p:nvSpPr>
        <p:spPr/>
        <p:txBody>
          <a:bodyPr/>
          <a:lstStyle/>
          <a:p>
            <a:fld id="{38EEA1BA-E726-4A42-AEF1-8539F26579D1}" type="slidenum">
              <a:rPr lang="en-FI" smtClean="0"/>
              <a:t>‹#›</a:t>
            </a:fld>
            <a:endParaRPr lang="en-FI"/>
          </a:p>
        </p:txBody>
      </p:sp>
    </p:spTree>
    <p:extLst>
      <p:ext uri="{BB962C8B-B14F-4D97-AF65-F5344CB8AC3E}">
        <p14:creationId xmlns:p14="http://schemas.microsoft.com/office/powerpoint/2010/main" val="16718644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708AEE-716C-663F-0152-873850621F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FI"/>
          </a:p>
        </p:txBody>
      </p:sp>
      <p:sp>
        <p:nvSpPr>
          <p:cNvPr id="3" name="Text Placeholder 2">
            <a:extLst>
              <a:ext uri="{FF2B5EF4-FFF2-40B4-BE49-F238E27FC236}">
                <a16:creationId xmlns:a16="http://schemas.microsoft.com/office/drawing/2014/main" id="{4817AAF9-7F55-B179-2460-5E0FEB37F2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949F5BD4-0873-9016-82B4-38D4F116EC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1EDEA-2EC5-3D4C-ADAE-93DB89538D29}" type="datetimeFigureOut">
              <a:rPr lang="en-FI" smtClean="0"/>
              <a:t>19.10.2022</a:t>
            </a:fld>
            <a:endParaRPr lang="en-FI"/>
          </a:p>
        </p:txBody>
      </p:sp>
      <p:sp>
        <p:nvSpPr>
          <p:cNvPr id="5" name="Footer Placeholder 4">
            <a:extLst>
              <a:ext uri="{FF2B5EF4-FFF2-40B4-BE49-F238E27FC236}">
                <a16:creationId xmlns:a16="http://schemas.microsoft.com/office/drawing/2014/main" id="{A5F2A592-96A2-65DC-83A1-3E60FF99B9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FI"/>
          </a:p>
        </p:txBody>
      </p:sp>
      <p:sp>
        <p:nvSpPr>
          <p:cNvPr id="6" name="Slide Number Placeholder 5">
            <a:extLst>
              <a:ext uri="{FF2B5EF4-FFF2-40B4-BE49-F238E27FC236}">
                <a16:creationId xmlns:a16="http://schemas.microsoft.com/office/drawing/2014/main" id="{BEF4B1F6-98FF-4DB7-4D8B-7BD9C4C69C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EEA1BA-E726-4A42-AEF1-8539F26579D1}" type="slidenum">
              <a:rPr lang="en-FI" smtClean="0"/>
              <a:t>‹#›</a:t>
            </a:fld>
            <a:endParaRPr lang="en-FI"/>
          </a:p>
        </p:txBody>
      </p:sp>
    </p:spTree>
    <p:extLst>
      <p:ext uri="{BB962C8B-B14F-4D97-AF65-F5344CB8AC3E}">
        <p14:creationId xmlns:p14="http://schemas.microsoft.com/office/powerpoint/2010/main" val="29402372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doi.org/10.1016/j.infsof.2016.01.002" TargetMode="External"/><Relationship Id="rId2" Type="http://schemas.openxmlformats.org/officeDocument/2006/relationships/hyperlink" Target="https://doi.org/10.1109/RCIS.2014.6861031" TargetMode="External"/><Relationship Id="rId1" Type="http://schemas.openxmlformats.org/officeDocument/2006/relationships/slideLayout" Target="../slideLayouts/slideLayout2.xml"/><Relationship Id="rId5" Type="http://schemas.openxmlformats.org/officeDocument/2006/relationships/hyperlink" Target="https://doi.org/10.1109/TSE.2020.3019892" TargetMode="External"/><Relationship Id="rId4" Type="http://schemas.openxmlformats.org/officeDocument/2006/relationships/hyperlink" Target="https://doi.org/10.1109/TSE.2018.2877759"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96FC034-35DE-9157-80A6-3955B0902009}"/>
              </a:ext>
            </a:extLst>
          </p:cNvPr>
          <p:cNvSpPr>
            <a:spLocks noGrp="1"/>
          </p:cNvSpPr>
          <p:nvPr>
            <p:ph type="ctrTitle"/>
          </p:nvPr>
        </p:nvSpPr>
        <p:spPr>
          <a:xfrm>
            <a:off x="4162567" y="818984"/>
            <a:ext cx="6714699" cy="3178689"/>
          </a:xfrm>
        </p:spPr>
        <p:txBody>
          <a:bodyPr>
            <a:normAutofit/>
          </a:bodyPr>
          <a:lstStyle/>
          <a:p>
            <a:pPr algn="l"/>
            <a:r>
              <a:rPr lang="en-FI" sz="4800">
                <a:solidFill>
                  <a:srgbClr val="FFFFFF"/>
                </a:solidFill>
              </a:rPr>
              <a:t>Software Testing</a:t>
            </a:r>
            <a:br>
              <a:rPr lang="en-FI" sz="4800">
                <a:solidFill>
                  <a:srgbClr val="FFFFFF"/>
                </a:solidFill>
              </a:rPr>
            </a:br>
            <a:r>
              <a:rPr lang="en-FI" sz="4800">
                <a:solidFill>
                  <a:srgbClr val="FFFFFF"/>
                </a:solidFill>
              </a:rPr>
              <a:t>&amp;</a:t>
            </a:r>
            <a:br>
              <a:rPr lang="en-FI" sz="4800">
                <a:solidFill>
                  <a:srgbClr val="FFFFFF"/>
                </a:solidFill>
              </a:rPr>
            </a:br>
            <a:r>
              <a:rPr lang="en-FI" sz="4800">
                <a:solidFill>
                  <a:srgbClr val="FFFFFF"/>
                </a:solidFill>
              </a:rPr>
              <a:t>Challenges</a:t>
            </a:r>
          </a:p>
        </p:txBody>
      </p:sp>
      <p:sp>
        <p:nvSpPr>
          <p:cNvPr id="37" name="Rectangle 36">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3224448E-0CF3-3B2A-CF7F-D3EBFF017ECC}"/>
              </a:ext>
            </a:extLst>
          </p:cNvPr>
          <p:cNvSpPr>
            <a:spLocks noGrp="1"/>
          </p:cNvSpPr>
          <p:nvPr>
            <p:ph type="subTitle" idx="1"/>
          </p:nvPr>
        </p:nvSpPr>
        <p:spPr>
          <a:xfrm>
            <a:off x="4285397" y="4960961"/>
            <a:ext cx="7055893" cy="1078054"/>
          </a:xfrm>
        </p:spPr>
        <p:txBody>
          <a:bodyPr>
            <a:normAutofit/>
          </a:bodyPr>
          <a:lstStyle/>
          <a:p>
            <a:pPr algn="l"/>
            <a:r>
              <a:rPr lang="en-FI">
                <a:solidFill>
                  <a:srgbClr val="FFFFFF"/>
                </a:solidFill>
              </a:rPr>
              <a:t>Iflaah Salman (PhD)</a:t>
            </a:r>
          </a:p>
          <a:p>
            <a:pPr algn="l"/>
            <a:r>
              <a:rPr lang="en-FI">
                <a:solidFill>
                  <a:srgbClr val="FFFFFF"/>
                </a:solidFill>
              </a:rPr>
              <a:t>19.10.2022</a:t>
            </a:r>
          </a:p>
        </p:txBody>
      </p:sp>
    </p:spTree>
    <p:extLst>
      <p:ext uri="{BB962C8B-B14F-4D97-AF65-F5344CB8AC3E}">
        <p14:creationId xmlns:p14="http://schemas.microsoft.com/office/powerpoint/2010/main" val="2928430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wd">
                                    <p:tmPct val="15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par>
                                <p:cTn id="8" presetID="10" presetClass="entr" presetSubtype="0" fill="hold" grpId="0" nodeType="withEffect">
                                  <p:stCondLst>
                                    <p:cond delay="500"/>
                                  </p:stCondLst>
                                  <p:iterate type="wd">
                                    <p:tmPct val="15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type="wd">
                                    <p:tmPct val="15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olourful carved figures of humans">
            <a:extLst>
              <a:ext uri="{FF2B5EF4-FFF2-40B4-BE49-F238E27FC236}">
                <a16:creationId xmlns:a16="http://schemas.microsoft.com/office/drawing/2014/main" id="{3B28A737-A500-B45A-961A-08876E86C232}"/>
              </a:ext>
            </a:extLst>
          </p:cNvPr>
          <p:cNvPicPr>
            <a:picLocks noChangeAspect="1"/>
          </p:cNvPicPr>
          <p:nvPr/>
        </p:nvPicPr>
        <p:blipFill rotWithShape="1">
          <a:blip r:embed="rId2"/>
          <a:srcRect t="21053"/>
          <a:stretch/>
        </p:blipFill>
        <p:spPr>
          <a:xfrm>
            <a:off x="-3047" y="10"/>
            <a:ext cx="12191999" cy="6857990"/>
          </a:xfrm>
          <a:prstGeom prst="rect">
            <a:avLst/>
          </a:prstGeom>
        </p:spPr>
      </p:pic>
      <p:sp>
        <p:nvSpPr>
          <p:cNvPr id="14" name="Rectangle 13">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6FC034-35DE-9157-80A6-3955B0902009}"/>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FI" sz="5200">
                <a:solidFill>
                  <a:srgbClr val="FFFFFF"/>
                </a:solidFill>
              </a:rPr>
              <a:t>Human Factors</a:t>
            </a:r>
            <a:br>
              <a:rPr lang="en-FI" sz="5200">
                <a:solidFill>
                  <a:srgbClr val="FFFFFF"/>
                </a:solidFill>
              </a:rPr>
            </a:br>
            <a:r>
              <a:rPr lang="en-FI" sz="5200">
                <a:solidFill>
                  <a:srgbClr val="FFFFFF"/>
                </a:solidFill>
              </a:rPr>
              <a:t>(Motivation &amp; Cognitive)</a:t>
            </a:r>
          </a:p>
        </p:txBody>
      </p:sp>
      <p:sp>
        <p:nvSpPr>
          <p:cNvPr id="4" name="Subtitle 3">
            <a:extLst>
              <a:ext uri="{FF2B5EF4-FFF2-40B4-BE49-F238E27FC236}">
                <a16:creationId xmlns:a16="http://schemas.microsoft.com/office/drawing/2014/main" id="{5E2D67DD-20AF-D687-D78B-17752D1DD256}"/>
              </a:ext>
            </a:extLst>
          </p:cNvPr>
          <p:cNvSpPr>
            <a:spLocks noGrp="1"/>
          </p:cNvSpPr>
          <p:nvPr>
            <p:ph type="subTitle" idx="1"/>
          </p:nvPr>
        </p:nvSpPr>
        <p:spPr/>
        <p:txBody>
          <a:bodyPr/>
          <a:lstStyle/>
          <a:p>
            <a:endParaRPr lang="en-FI"/>
          </a:p>
        </p:txBody>
      </p:sp>
    </p:spTree>
    <p:extLst>
      <p:ext uri="{BB962C8B-B14F-4D97-AF65-F5344CB8AC3E}">
        <p14:creationId xmlns:p14="http://schemas.microsoft.com/office/powerpoint/2010/main" val="2037631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901CF-FBFA-28DE-0D4F-B886F7EE1C8F}"/>
              </a:ext>
            </a:extLst>
          </p:cNvPr>
          <p:cNvSpPr>
            <a:spLocks noGrp="1"/>
          </p:cNvSpPr>
          <p:nvPr>
            <p:ph type="title"/>
          </p:nvPr>
        </p:nvSpPr>
        <p:spPr/>
        <p:txBody>
          <a:bodyPr/>
          <a:lstStyle/>
          <a:p>
            <a:r>
              <a:rPr lang="en-FI" dirty="0"/>
              <a:t>Motivation</a:t>
            </a:r>
          </a:p>
        </p:txBody>
      </p:sp>
      <p:sp>
        <p:nvSpPr>
          <p:cNvPr id="3" name="Content Placeholder 2">
            <a:extLst>
              <a:ext uri="{FF2B5EF4-FFF2-40B4-BE49-F238E27FC236}">
                <a16:creationId xmlns:a16="http://schemas.microsoft.com/office/drawing/2014/main" id="{9FBFEB9B-4D5D-D37A-115E-D750E2A20E2D}"/>
              </a:ext>
            </a:extLst>
          </p:cNvPr>
          <p:cNvSpPr>
            <a:spLocks noGrp="1"/>
          </p:cNvSpPr>
          <p:nvPr>
            <p:ph idx="1"/>
          </p:nvPr>
        </p:nvSpPr>
        <p:spPr/>
        <p:txBody>
          <a:bodyPr/>
          <a:lstStyle/>
          <a:p>
            <a:pPr marL="0" indent="0">
              <a:buNone/>
            </a:pPr>
            <a:r>
              <a:rPr lang="en-GB" b="0" i="0" dirty="0">
                <a:effectLst/>
              </a:rPr>
              <a:t>Herzberg’s Motivation-Hygiene Theory: </a:t>
            </a:r>
          </a:p>
          <a:p>
            <a:r>
              <a:rPr lang="en-GB" b="0" i="0" dirty="0">
                <a:effectLst/>
              </a:rPr>
              <a:t>Extrinsic factors: necessary to achieve some desirable result (material gains [salary, bonus] or increased status)</a:t>
            </a:r>
          </a:p>
          <a:p>
            <a:r>
              <a:rPr lang="en-GB" b="0" i="0" dirty="0">
                <a:effectLst/>
              </a:rPr>
              <a:t>Intrinsic factors: the reward lies in enjoying the activity itself.</a:t>
            </a:r>
            <a:endParaRPr lang="en-FI" dirty="0"/>
          </a:p>
        </p:txBody>
      </p:sp>
    </p:spTree>
    <p:extLst>
      <p:ext uri="{BB962C8B-B14F-4D97-AF65-F5344CB8AC3E}">
        <p14:creationId xmlns:p14="http://schemas.microsoft.com/office/powerpoint/2010/main" val="3255455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C2EA3-B3F0-5D1D-1955-507AA390930E}"/>
              </a:ext>
            </a:extLst>
          </p:cNvPr>
          <p:cNvSpPr>
            <a:spLocks noGrp="1"/>
          </p:cNvSpPr>
          <p:nvPr>
            <p:ph type="title"/>
          </p:nvPr>
        </p:nvSpPr>
        <p:spPr/>
        <p:txBody>
          <a:bodyPr/>
          <a:lstStyle/>
          <a:p>
            <a:r>
              <a:rPr lang="en-FI" dirty="0"/>
              <a:t>De-motivational Factors</a:t>
            </a:r>
          </a:p>
        </p:txBody>
      </p:sp>
      <p:sp>
        <p:nvSpPr>
          <p:cNvPr id="3" name="Content Placeholder 2">
            <a:extLst>
              <a:ext uri="{FF2B5EF4-FFF2-40B4-BE49-F238E27FC236}">
                <a16:creationId xmlns:a16="http://schemas.microsoft.com/office/drawing/2014/main" id="{E9E4A8FE-13D5-EF27-0F1B-47FC5113262D}"/>
              </a:ext>
            </a:extLst>
          </p:cNvPr>
          <p:cNvSpPr>
            <a:spLocks noGrp="1"/>
          </p:cNvSpPr>
          <p:nvPr>
            <p:ph idx="1"/>
          </p:nvPr>
        </p:nvSpPr>
        <p:spPr>
          <a:xfrm>
            <a:off x="838199" y="1690688"/>
            <a:ext cx="11192692" cy="4932181"/>
          </a:xfrm>
        </p:spPr>
        <p:txBody>
          <a:bodyPr>
            <a:normAutofit lnSpcReduction="10000"/>
          </a:bodyPr>
          <a:lstStyle/>
          <a:p>
            <a:pPr marL="514350" indent="-514350">
              <a:buFont typeface="+mj-lt"/>
              <a:buAutoNum type="arabicPeriod"/>
            </a:pPr>
            <a:r>
              <a:rPr lang="en-GB" dirty="0"/>
              <a:t>L</a:t>
            </a:r>
            <a:r>
              <a:rPr lang="en-GB" b="0" i="0" dirty="0">
                <a:effectLst/>
              </a:rPr>
              <a:t>ack of influence and recognition (schedule, late involvement, frustration of retesting defects)</a:t>
            </a:r>
          </a:p>
          <a:p>
            <a:pPr marL="514350" indent="-514350">
              <a:buFont typeface="+mj-lt"/>
              <a:buAutoNum type="arabicPeriod"/>
            </a:pPr>
            <a:r>
              <a:rPr lang="en-GB" dirty="0"/>
              <a:t>U</a:t>
            </a:r>
            <a:r>
              <a:rPr lang="en-GB" b="0" i="0" dirty="0">
                <a:effectLst/>
              </a:rPr>
              <a:t>nhappy with management (unrealistic schedules, developers also as testers, insufficient time allocation)</a:t>
            </a:r>
          </a:p>
          <a:p>
            <a:pPr marL="514350" indent="-514350">
              <a:buFont typeface="+mj-lt"/>
              <a:buAutoNum type="arabicPeriod"/>
            </a:pPr>
            <a:r>
              <a:rPr lang="en-GB" dirty="0"/>
              <a:t>Technical issues (tools, test environments, infrastructure)</a:t>
            </a:r>
          </a:p>
          <a:p>
            <a:pPr marL="514350" indent="-514350">
              <a:buFont typeface="+mj-lt"/>
              <a:buAutoNum type="arabicPeriod"/>
            </a:pPr>
            <a:r>
              <a:rPr lang="en-GB" dirty="0"/>
              <a:t>L</a:t>
            </a:r>
            <a:r>
              <a:rPr lang="en-GB" b="0" i="0" dirty="0">
                <a:effectLst/>
              </a:rPr>
              <a:t>ack of organization (changing plans, resources or processes, unnecessary meetings)</a:t>
            </a:r>
          </a:p>
          <a:p>
            <a:pPr marL="514350" indent="-514350">
              <a:buFont typeface="+mj-lt"/>
              <a:buAutoNum type="arabicPeriod"/>
            </a:pPr>
            <a:r>
              <a:rPr lang="en-GB" dirty="0"/>
              <a:t>Time pressure (insufficient time to test)</a:t>
            </a:r>
          </a:p>
          <a:p>
            <a:pPr marL="514350" indent="-514350">
              <a:buFont typeface="+mj-lt"/>
              <a:buAutoNum type="arabicPeriod"/>
            </a:pPr>
            <a:r>
              <a:rPr lang="en-GB" dirty="0"/>
              <a:t>Boredom (maintenance testing with no surprises)</a:t>
            </a:r>
          </a:p>
          <a:p>
            <a:pPr marL="514350" indent="-514350">
              <a:buFont typeface="+mj-lt"/>
              <a:buAutoNum type="arabicPeriod"/>
            </a:pPr>
            <a:r>
              <a:rPr lang="en-GB" dirty="0"/>
              <a:t>P</a:t>
            </a:r>
            <a:r>
              <a:rPr lang="en-GB" b="0" i="0" dirty="0">
                <a:effectLst/>
              </a:rPr>
              <a:t>oor relationships with developers</a:t>
            </a:r>
          </a:p>
          <a:p>
            <a:pPr marL="514350" indent="-514350">
              <a:buFont typeface="+mj-lt"/>
              <a:buAutoNum type="arabicPeriod"/>
            </a:pPr>
            <a:r>
              <a:rPr lang="en-GB" dirty="0"/>
              <a:t>Working environment issues (noise, office space)</a:t>
            </a:r>
          </a:p>
          <a:p>
            <a:pPr marL="514350" indent="-514350">
              <a:buFont typeface="+mj-lt"/>
              <a:buAutoNum type="arabicPeriod"/>
            </a:pPr>
            <a:endParaRPr lang="en-FI" dirty="0"/>
          </a:p>
        </p:txBody>
      </p:sp>
    </p:spTree>
    <p:extLst>
      <p:ext uri="{BB962C8B-B14F-4D97-AF65-F5344CB8AC3E}">
        <p14:creationId xmlns:p14="http://schemas.microsoft.com/office/powerpoint/2010/main" val="4255960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EA164-7602-E13C-CE86-272B86E33065}"/>
              </a:ext>
            </a:extLst>
          </p:cNvPr>
          <p:cNvSpPr>
            <a:spLocks noGrp="1"/>
          </p:cNvSpPr>
          <p:nvPr>
            <p:ph type="title"/>
          </p:nvPr>
        </p:nvSpPr>
        <p:spPr/>
        <p:txBody>
          <a:bodyPr/>
          <a:lstStyle/>
          <a:p>
            <a:r>
              <a:rPr lang="en-FI" dirty="0"/>
              <a:t>Motivational Factors</a:t>
            </a:r>
          </a:p>
        </p:txBody>
      </p:sp>
      <p:sp>
        <p:nvSpPr>
          <p:cNvPr id="3" name="Content Placeholder 2">
            <a:extLst>
              <a:ext uri="{FF2B5EF4-FFF2-40B4-BE49-F238E27FC236}">
                <a16:creationId xmlns:a16="http://schemas.microsoft.com/office/drawing/2014/main" id="{492C54D9-93BA-EA02-3FDC-CE39E96800FD}"/>
              </a:ext>
            </a:extLst>
          </p:cNvPr>
          <p:cNvSpPr>
            <a:spLocks noGrp="1"/>
          </p:cNvSpPr>
          <p:nvPr>
            <p:ph idx="1"/>
          </p:nvPr>
        </p:nvSpPr>
        <p:spPr/>
        <p:txBody>
          <a:bodyPr/>
          <a:lstStyle/>
          <a:p>
            <a:pPr marL="514350" indent="-514350">
              <a:buFont typeface="+mj-lt"/>
              <a:buAutoNum type="arabicPeriod"/>
            </a:pPr>
            <a:r>
              <a:rPr lang="en-FI" dirty="0"/>
              <a:t>Enjoy Challenges (testing activities, thriving on the chaos)</a:t>
            </a:r>
          </a:p>
          <a:p>
            <a:pPr marL="514350" indent="-514350">
              <a:buFont typeface="+mj-lt"/>
              <a:buAutoNum type="arabicPeriod"/>
            </a:pPr>
            <a:r>
              <a:rPr lang="en-GB" dirty="0"/>
              <a:t>F</a:t>
            </a:r>
            <a:r>
              <a:rPr lang="en-GB" b="0" i="0" dirty="0">
                <a:effectLst/>
              </a:rPr>
              <a:t>ocus on improving the quality (pleasure of finding defects)</a:t>
            </a:r>
          </a:p>
          <a:p>
            <a:pPr marL="514350" indent="-514350">
              <a:buFont typeface="+mj-lt"/>
              <a:buAutoNum type="arabicPeriod"/>
            </a:pPr>
            <a:r>
              <a:rPr lang="en-GB" dirty="0"/>
              <a:t>V</a:t>
            </a:r>
            <a:r>
              <a:rPr lang="en-GB" b="0" i="0" dirty="0">
                <a:effectLst/>
              </a:rPr>
              <a:t>ariety of work (involvement in the SDLC)</a:t>
            </a:r>
          </a:p>
          <a:p>
            <a:pPr marL="514350" indent="-514350">
              <a:buFont typeface="+mj-lt"/>
              <a:buAutoNum type="arabicPeriod"/>
            </a:pPr>
            <a:r>
              <a:rPr lang="en-GB" dirty="0"/>
              <a:t>Recognition (awareness by management and developers)</a:t>
            </a:r>
          </a:p>
          <a:p>
            <a:pPr marL="514350" indent="-514350">
              <a:buFont typeface="+mj-lt"/>
              <a:buAutoNum type="arabicPeriod"/>
            </a:pPr>
            <a:r>
              <a:rPr lang="en-GB" dirty="0"/>
              <a:t>G</a:t>
            </a:r>
            <a:r>
              <a:rPr lang="en-GB" b="0" i="0" dirty="0">
                <a:effectLst/>
              </a:rPr>
              <a:t>ood management (healthy relations and communication)</a:t>
            </a:r>
          </a:p>
          <a:p>
            <a:pPr marL="514350" indent="-514350">
              <a:buFont typeface="+mj-lt"/>
              <a:buAutoNum type="arabicPeriod"/>
            </a:pPr>
            <a:r>
              <a:rPr lang="en-GB" b="0" i="0" dirty="0">
                <a:effectLst/>
              </a:rPr>
              <a:t>Technically challenging work (tasks per competence, interesting/ boasting technology)</a:t>
            </a:r>
            <a:endParaRPr lang="en-FI" dirty="0"/>
          </a:p>
        </p:txBody>
      </p:sp>
    </p:spTree>
    <p:extLst>
      <p:ext uri="{BB962C8B-B14F-4D97-AF65-F5344CB8AC3E}">
        <p14:creationId xmlns:p14="http://schemas.microsoft.com/office/powerpoint/2010/main" val="2306370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835C4-E75B-085C-2948-AD8B05550CEF}"/>
              </a:ext>
            </a:extLst>
          </p:cNvPr>
          <p:cNvSpPr>
            <a:spLocks noGrp="1"/>
          </p:cNvSpPr>
          <p:nvPr>
            <p:ph type="title"/>
          </p:nvPr>
        </p:nvSpPr>
        <p:spPr/>
        <p:txBody>
          <a:bodyPr/>
          <a:lstStyle/>
          <a:p>
            <a:r>
              <a:rPr lang="en-FI" dirty="0"/>
              <a:t>Cognitive Biases</a:t>
            </a:r>
          </a:p>
        </p:txBody>
      </p:sp>
      <p:sp>
        <p:nvSpPr>
          <p:cNvPr id="3" name="Content Placeholder 2">
            <a:extLst>
              <a:ext uri="{FF2B5EF4-FFF2-40B4-BE49-F238E27FC236}">
                <a16:creationId xmlns:a16="http://schemas.microsoft.com/office/drawing/2014/main" id="{5AB3B235-5D03-8223-6EDE-0B8680CBBB1D}"/>
              </a:ext>
            </a:extLst>
          </p:cNvPr>
          <p:cNvSpPr>
            <a:spLocks noGrp="1"/>
          </p:cNvSpPr>
          <p:nvPr>
            <p:ph idx="1"/>
          </p:nvPr>
        </p:nvSpPr>
        <p:spPr>
          <a:xfrm>
            <a:off x="838200" y="1825624"/>
            <a:ext cx="10515600" cy="4806530"/>
          </a:xfrm>
        </p:spPr>
        <p:txBody>
          <a:bodyPr/>
          <a:lstStyle/>
          <a:p>
            <a:r>
              <a:rPr lang="en-FI" dirty="0"/>
              <a:t>Cognitive bias: </a:t>
            </a:r>
            <a:r>
              <a:rPr lang="en-GB" dirty="0"/>
              <a:t>In irrational decision in an uncertain event</a:t>
            </a:r>
            <a:endParaRPr lang="en-FI" dirty="0"/>
          </a:p>
          <a:p>
            <a:endParaRPr lang="en-FI" dirty="0"/>
          </a:p>
          <a:p>
            <a:r>
              <a:rPr lang="en-FI" dirty="0"/>
              <a:t>Confirmation bias: </a:t>
            </a:r>
            <a:r>
              <a:rPr lang="en-GB" b="0" i="0" dirty="0">
                <a:effectLst/>
              </a:rPr>
              <a:t>a person’s tendency to look for evidence that strengthens his/her prior beliefs rather than refutes them.</a:t>
            </a:r>
            <a:endParaRPr lang="en-FI" dirty="0"/>
          </a:p>
          <a:p>
            <a:endParaRPr lang="en-FI" dirty="0"/>
          </a:p>
          <a:p>
            <a:endParaRPr lang="en-FI" dirty="0"/>
          </a:p>
        </p:txBody>
      </p:sp>
      <p:pic>
        <p:nvPicPr>
          <p:cNvPr id="4" name="Picture 3">
            <a:extLst>
              <a:ext uri="{FF2B5EF4-FFF2-40B4-BE49-F238E27FC236}">
                <a16:creationId xmlns:a16="http://schemas.microsoft.com/office/drawing/2014/main" id="{DF2C5201-0D3A-BE4F-F381-7D7E26E9BD06}"/>
              </a:ext>
            </a:extLst>
          </p:cNvPr>
          <p:cNvPicPr>
            <a:picLocks noChangeAspect="1"/>
          </p:cNvPicPr>
          <p:nvPr/>
        </p:nvPicPr>
        <p:blipFill>
          <a:blip r:embed="rId2"/>
          <a:stretch>
            <a:fillRect/>
          </a:stretch>
        </p:blipFill>
        <p:spPr>
          <a:xfrm>
            <a:off x="2229322" y="3734485"/>
            <a:ext cx="8085631" cy="2607733"/>
          </a:xfrm>
          <a:prstGeom prst="rect">
            <a:avLst/>
          </a:prstGeom>
        </p:spPr>
      </p:pic>
    </p:spTree>
    <p:extLst>
      <p:ext uri="{BB962C8B-B14F-4D97-AF65-F5344CB8AC3E}">
        <p14:creationId xmlns:p14="http://schemas.microsoft.com/office/powerpoint/2010/main" val="9837828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C9A0D-156D-0893-8C7E-8690B7AC16DE}"/>
              </a:ext>
            </a:extLst>
          </p:cNvPr>
          <p:cNvSpPr>
            <a:spLocks noGrp="1"/>
          </p:cNvSpPr>
          <p:nvPr>
            <p:ph type="title"/>
          </p:nvPr>
        </p:nvSpPr>
        <p:spPr/>
        <p:txBody>
          <a:bodyPr/>
          <a:lstStyle/>
          <a:p>
            <a:r>
              <a:rPr lang="en-FI" dirty="0"/>
              <a:t>Confirmation Bias</a:t>
            </a:r>
          </a:p>
        </p:txBody>
      </p:sp>
      <p:sp>
        <p:nvSpPr>
          <p:cNvPr id="3" name="Content Placeholder 2">
            <a:extLst>
              <a:ext uri="{FF2B5EF4-FFF2-40B4-BE49-F238E27FC236}">
                <a16:creationId xmlns:a16="http://schemas.microsoft.com/office/drawing/2014/main" id="{43B0B7E1-A1D4-A360-66C5-19C406AF237A}"/>
              </a:ext>
            </a:extLst>
          </p:cNvPr>
          <p:cNvSpPr>
            <a:spLocks noGrp="1"/>
          </p:cNvSpPr>
          <p:nvPr>
            <p:ph idx="1"/>
          </p:nvPr>
        </p:nvSpPr>
        <p:spPr/>
        <p:txBody>
          <a:bodyPr/>
          <a:lstStyle/>
          <a:p>
            <a:pPr marL="0" indent="0">
              <a:buNone/>
            </a:pPr>
            <a:r>
              <a:rPr lang="en-FI" dirty="0"/>
              <a:t>Antecedents:</a:t>
            </a:r>
          </a:p>
          <a:p>
            <a:pPr lvl="1"/>
            <a:r>
              <a:rPr lang="en-GB" b="0" i="0" dirty="0">
                <a:effectLst/>
              </a:rPr>
              <a:t>Lack of training in logical reasoning and mathematical proof reading; experience and being active in a role (developer / tester)</a:t>
            </a:r>
          </a:p>
          <a:p>
            <a:pPr lvl="1"/>
            <a:r>
              <a:rPr lang="en-GB" b="0" i="0" dirty="0">
                <a:effectLst/>
              </a:rPr>
              <a:t>Varied level of domain-expertise</a:t>
            </a:r>
          </a:p>
          <a:p>
            <a:pPr lvl="1"/>
            <a:r>
              <a:rPr lang="en-GB" dirty="0"/>
              <a:t>P</a:t>
            </a:r>
            <a:r>
              <a:rPr lang="en-GB" b="0" i="0" dirty="0">
                <a:effectLst/>
              </a:rPr>
              <a:t>resence of errors</a:t>
            </a:r>
            <a:endParaRPr lang="en-GB" dirty="0"/>
          </a:p>
          <a:p>
            <a:pPr lvl="1"/>
            <a:r>
              <a:rPr lang="en-GB" b="0" i="0" dirty="0">
                <a:effectLst/>
              </a:rPr>
              <a:t>Ambiguous or Incomplete specifications</a:t>
            </a:r>
          </a:p>
          <a:p>
            <a:pPr lvl="1"/>
            <a:r>
              <a:rPr lang="en-GB" dirty="0"/>
              <a:t>Time pressure</a:t>
            </a:r>
          </a:p>
          <a:p>
            <a:pPr lvl="1"/>
            <a:r>
              <a:rPr lang="en-GB" b="0" i="0" dirty="0">
                <a:effectLst/>
              </a:rPr>
              <a:t>High </a:t>
            </a:r>
            <a:r>
              <a:rPr lang="en-GB" dirty="0"/>
              <a:t>p</a:t>
            </a:r>
            <a:r>
              <a:rPr lang="en-GB" b="0" i="0" dirty="0">
                <a:effectLst/>
              </a:rPr>
              <a:t>riority functionalities</a:t>
            </a:r>
          </a:p>
          <a:p>
            <a:pPr lvl="1"/>
            <a:r>
              <a:rPr lang="en-GB" dirty="0"/>
              <a:t>Automated Testing</a:t>
            </a:r>
            <a:endParaRPr lang="en-GB" b="0" i="0" dirty="0">
              <a:effectLst/>
            </a:endParaRPr>
          </a:p>
        </p:txBody>
      </p:sp>
    </p:spTree>
    <p:extLst>
      <p:ext uri="{BB962C8B-B14F-4D97-AF65-F5344CB8AC3E}">
        <p14:creationId xmlns:p14="http://schemas.microsoft.com/office/powerpoint/2010/main" val="30788387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326DC-12BA-6201-E3A2-130B934D75FA}"/>
              </a:ext>
            </a:extLst>
          </p:cNvPr>
          <p:cNvSpPr>
            <a:spLocks noGrp="1"/>
          </p:cNvSpPr>
          <p:nvPr>
            <p:ph type="title"/>
          </p:nvPr>
        </p:nvSpPr>
        <p:spPr/>
        <p:txBody>
          <a:bodyPr/>
          <a:lstStyle/>
          <a:p>
            <a:r>
              <a:rPr lang="en-FI" dirty="0"/>
              <a:t>Confirmation Bias</a:t>
            </a:r>
          </a:p>
        </p:txBody>
      </p:sp>
      <p:sp>
        <p:nvSpPr>
          <p:cNvPr id="3" name="Content Placeholder 2">
            <a:extLst>
              <a:ext uri="{FF2B5EF4-FFF2-40B4-BE49-F238E27FC236}">
                <a16:creationId xmlns:a16="http://schemas.microsoft.com/office/drawing/2014/main" id="{808640BB-C55F-32D6-2C9E-1044E3F844DD}"/>
              </a:ext>
            </a:extLst>
          </p:cNvPr>
          <p:cNvSpPr>
            <a:spLocks noGrp="1"/>
          </p:cNvSpPr>
          <p:nvPr>
            <p:ph idx="1"/>
          </p:nvPr>
        </p:nvSpPr>
        <p:spPr/>
        <p:txBody>
          <a:bodyPr/>
          <a:lstStyle/>
          <a:p>
            <a:r>
              <a:rPr lang="en-FI" dirty="0"/>
              <a:t>Effects:</a:t>
            </a:r>
          </a:p>
          <a:p>
            <a:pPr lvl="1"/>
            <a:r>
              <a:rPr lang="en-GB" b="0" i="0" dirty="0">
                <a:effectLst/>
              </a:rPr>
              <a:t>Higher defect rate</a:t>
            </a:r>
            <a:endParaRPr lang="en-FI" b="0" i="0" dirty="0">
              <a:effectLst/>
            </a:endParaRPr>
          </a:p>
          <a:p>
            <a:pPr lvl="1"/>
            <a:r>
              <a:rPr lang="en-GB" b="0" i="0" dirty="0">
                <a:effectLst/>
              </a:rPr>
              <a:t>More post-release defects</a:t>
            </a:r>
            <a:endParaRPr lang="en-FI" dirty="0"/>
          </a:p>
          <a:p>
            <a:pPr lvl="1"/>
            <a:r>
              <a:rPr lang="en-GB" b="0" i="0" dirty="0">
                <a:effectLst/>
              </a:rPr>
              <a:t>Running more tests that show a system works than tests that find problems</a:t>
            </a:r>
            <a:endParaRPr lang="en-GB" dirty="0"/>
          </a:p>
          <a:p>
            <a:pPr lvl="1"/>
            <a:r>
              <a:rPr lang="en-GB" dirty="0"/>
              <a:t>No out-of-the-box thinking – less domain coverage</a:t>
            </a:r>
          </a:p>
          <a:p>
            <a:pPr lvl="1"/>
            <a:endParaRPr lang="en-FI" dirty="0"/>
          </a:p>
          <a:p>
            <a:endParaRPr lang="en-FI" dirty="0"/>
          </a:p>
        </p:txBody>
      </p:sp>
    </p:spTree>
    <p:extLst>
      <p:ext uri="{BB962C8B-B14F-4D97-AF65-F5344CB8AC3E}">
        <p14:creationId xmlns:p14="http://schemas.microsoft.com/office/powerpoint/2010/main" val="20098492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101010 data lines to infinity">
            <a:extLst>
              <a:ext uri="{FF2B5EF4-FFF2-40B4-BE49-F238E27FC236}">
                <a16:creationId xmlns:a16="http://schemas.microsoft.com/office/drawing/2014/main" id="{1625200B-1041-7713-C4C5-77A7AE5DB1E3}"/>
              </a:ext>
            </a:extLst>
          </p:cNvPr>
          <p:cNvPicPr>
            <a:picLocks noChangeAspect="1"/>
          </p:cNvPicPr>
          <p:nvPr/>
        </p:nvPicPr>
        <p:blipFill rotWithShape="1">
          <a:blip r:embed="rId2"/>
          <a:srcRect l="6104" r="2600" b="1"/>
          <a:stretch/>
        </p:blipFill>
        <p:spPr>
          <a:xfrm>
            <a:off x="1" y="10"/>
            <a:ext cx="9669642" cy="6857990"/>
          </a:xfrm>
          <a:prstGeom prst="rect">
            <a:avLst/>
          </a:prstGeom>
        </p:spPr>
      </p:pic>
      <p:sp>
        <p:nvSpPr>
          <p:cNvPr id="15"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DF6527C-7031-91EA-FC8B-E030705D66BA}"/>
              </a:ext>
            </a:extLst>
          </p:cNvPr>
          <p:cNvSpPr>
            <a:spLocks noGrp="1"/>
          </p:cNvSpPr>
          <p:nvPr>
            <p:ph type="title"/>
          </p:nvPr>
        </p:nvSpPr>
        <p:spPr>
          <a:xfrm>
            <a:off x="7531610" y="365125"/>
            <a:ext cx="3822189" cy="1899912"/>
          </a:xfrm>
        </p:spPr>
        <p:txBody>
          <a:bodyPr>
            <a:normAutofit/>
          </a:bodyPr>
          <a:lstStyle/>
          <a:p>
            <a:r>
              <a:rPr lang="en-FI" sz="3700"/>
              <a:t>Mentimeter (mentimeter.com)</a:t>
            </a:r>
          </a:p>
        </p:txBody>
      </p:sp>
      <p:sp>
        <p:nvSpPr>
          <p:cNvPr id="3" name="Content Placeholder 2">
            <a:extLst>
              <a:ext uri="{FF2B5EF4-FFF2-40B4-BE49-F238E27FC236}">
                <a16:creationId xmlns:a16="http://schemas.microsoft.com/office/drawing/2014/main" id="{AA225DF3-D8DC-DA9A-6129-5B02565CAEEF}"/>
              </a:ext>
            </a:extLst>
          </p:cNvPr>
          <p:cNvSpPr>
            <a:spLocks noGrp="1"/>
          </p:cNvSpPr>
          <p:nvPr>
            <p:ph idx="1"/>
          </p:nvPr>
        </p:nvSpPr>
        <p:spPr>
          <a:xfrm>
            <a:off x="7531610" y="2434201"/>
            <a:ext cx="3822189" cy="3742762"/>
          </a:xfrm>
        </p:spPr>
        <p:txBody>
          <a:bodyPr>
            <a:normAutofit/>
          </a:bodyPr>
          <a:lstStyle/>
          <a:p>
            <a:r>
              <a:rPr lang="en-FI" dirty="0"/>
              <a:t>Go to mentimeter and Enter Code:</a:t>
            </a:r>
          </a:p>
          <a:p>
            <a:pPr marL="0" indent="0">
              <a:buNone/>
            </a:pPr>
            <a:r>
              <a:rPr lang="en-FI" b="1" i="0" u="none" strike="noStrike" dirty="0">
                <a:effectLst/>
                <a:latin typeface="MentiText"/>
              </a:rPr>
              <a:t>					</a:t>
            </a:r>
            <a:r>
              <a:rPr lang="en-FI" sz="3200" b="1" i="0" u="none" strike="noStrike" dirty="0">
                <a:effectLst/>
                <a:latin typeface="MentiText"/>
              </a:rPr>
              <a:t>2839 5622</a:t>
            </a:r>
            <a:endParaRPr lang="en-FI" sz="3200" dirty="0"/>
          </a:p>
        </p:txBody>
      </p:sp>
    </p:spTree>
    <p:extLst>
      <p:ext uri="{BB962C8B-B14F-4D97-AF65-F5344CB8AC3E}">
        <p14:creationId xmlns:p14="http://schemas.microsoft.com/office/powerpoint/2010/main" val="1402815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101010 data lines to infinity">
            <a:extLst>
              <a:ext uri="{FF2B5EF4-FFF2-40B4-BE49-F238E27FC236}">
                <a16:creationId xmlns:a16="http://schemas.microsoft.com/office/drawing/2014/main" id="{1625200B-1041-7713-C4C5-77A7AE5DB1E3}"/>
              </a:ext>
            </a:extLst>
          </p:cNvPr>
          <p:cNvPicPr>
            <a:picLocks noChangeAspect="1"/>
          </p:cNvPicPr>
          <p:nvPr/>
        </p:nvPicPr>
        <p:blipFill rotWithShape="1">
          <a:blip r:embed="rId2"/>
          <a:srcRect l="6104" r="2600" b="1"/>
          <a:stretch/>
        </p:blipFill>
        <p:spPr>
          <a:xfrm>
            <a:off x="1" y="10"/>
            <a:ext cx="9669642" cy="6857990"/>
          </a:xfrm>
          <a:prstGeom prst="rect">
            <a:avLst/>
          </a:prstGeom>
        </p:spPr>
      </p:pic>
      <p:sp>
        <p:nvSpPr>
          <p:cNvPr id="15"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DF6527C-7031-91EA-FC8B-E030705D66BA}"/>
              </a:ext>
            </a:extLst>
          </p:cNvPr>
          <p:cNvSpPr>
            <a:spLocks noGrp="1"/>
          </p:cNvSpPr>
          <p:nvPr>
            <p:ph type="title"/>
          </p:nvPr>
        </p:nvSpPr>
        <p:spPr>
          <a:xfrm>
            <a:off x="7531610" y="365125"/>
            <a:ext cx="3822189" cy="1899912"/>
          </a:xfrm>
        </p:spPr>
        <p:txBody>
          <a:bodyPr>
            <a:normAutofit/>
          </a:bodyPr>
          <a:lstStyle/>
          <a:p>
            <a:r>
              <a:rPr lang="en-FI" sz="3700"/>
              <a:t>Mentimeter (mentimeter.com)</a:t>
            </a:r>
          </a:p>
        </p:txBody>
      </p:sp>
      <p:sp>
        <p:nvSpPr>
          <p:cNvPr id="3" name="Content Placeholder 2">
            <a:extLst>
              <a:ext uri="{FF2B5EF4-FFF2-40B4-BE49-F238E27FC236}">
                <a16:creationId xmlns:a16="http://schemas.microsoft.com/office/drawing/2014/main" id="{AA225DF3-D8DC-DA9A-6129-5B02565CAEEF}"/>
              </a:ext>
            </a:extLst>
          </p:cNvPr>
          <p:cNvSpPr>
            <a:spLocks noGrp="1"/>
          </p:cNvSpPr>
          <p:nvPr>
            <p:ph idx="1"/>
          </p:nvPr>
        </p:nvSpPr>
        <p:spPr>
          <a:xfrm>
            <a:off x="7531610" y="2434201"/>
            <a:ext cx="3822189" cy="3742762"/>
          </a:xfrm>
        </p:spPr>
        <p:txBody>
          <a:bodyPr>
            <a:normAutofit/>
          </a:bodyPr>
          <a:lstStyle/>
          <a:p>
            <a:r>
              <a:rPr lang="en-FI" dirty="0"/>
              <a:t>Go to mentimeter and Enter Code:</a:t>
            </a:r>
          </a:p>
          <a:p>
            <a:pPr marL="0" indent="0">
              <a:buNone/>
            </a:pPr>
            <a:r>
              <a:rPr lang="en-FI" b="1" i="0" u="none" strike="noStrike" dirty="0">
                <a:effectLst/>
                <a:latin typeface="MentiText"/>
              </a:rPr>
              <a:t>					</a:t>
            </a:r>
            <a:r>
              <a:rPr lang="en-FI" sz="3200" b="1" i="0" u="none" strike="noStrike" dirty="0">
                <a:effectLst/>
                <a:latin typeface="MentiText"/>
              </a:rPr>
              <a:t>1914 3645</a:t>
            </a:r>
            <a:endParaRPr lang="en-FI" sz="3200" dirty="0"/>
          </a:p>
        </p:txBody>
      </p:sp>
    </p:spTree>
    <p:extLst>
      <p:ext uri="{BB962C8B-B14F-4D97-AF65-F5344CB8AC3E}">
        <p14:creationId xmlns:p14="http://schemas.microsoft.com/office/powerpoint/2010/main" val="17723062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1175F-6192-BF1B-E828-90D6325AEEFA}"/>
              </a:ext>
            </a:extLst>
          </p:cNvPr>
          <p:cNvSpPr>
            <a:spLocks noGrp="1"/>
          </p:cNvSpPr>
          <p:nvPr>
            <p:ph type="title"/>
          </p:nvPr>
        </p:nvSpPr>
        <p:spPr/>
        <p:txBody>
          <a:bodyPr/>
          <a:lstStyle/>
          <a:p>
            <a:r>
              <a:rPr lang="en-FI" dirty="0"/>
              <a:t>References</a:t>
            </a:r>
          </a:p>
        </p:txBody>
      </p:sp>
      <p:sp>
        <p:nvSpPr>
          <p:cNvPr id="3" name="Content Placeholder 2">
            <a:extLst>
              <a:ext uri="{FF2B5EF4-FFF2-40B4-BE49-F238E27FC236}">
                <a16:creationId xmlns:a16="http://schemas.microsoft.com/office/drawing/2014/main" id="{FDB09AD6-A5A7-6807-0A8D-5B3E9EE13C32}"/>
              </a:ext>
            </a:extLst>
          </p:cNvPr>
          <p:cNvSpPr>
            <a:spLocks noGrp="1"/>
          </p:cNvSpPr>
          <p:nvPr>
            <p:ph idx="1"/>
          </p:nvPr>
        </p:nvSpPr>
        <p:spPr>
          <a:xfrm>
            <a:off x="838200" y="1750427"/>
            <a:ext cx="10515600" cy="4831489"/>
          </a:xfrm>
        </p:spPr>
        <p:txBody>
          <a:bodyPr>
            <a:normAutofit fontScale="77500" lnSpcReduction="20000"/>
          </a:bodyPr>
          <a:lstStyle/>
          <a:p>
            <a:r>
              <a:rPr lang="en-GB" dirty="0" err="1"/>
              <a:t>Garousi</a:t>
            </a:r>
            <a:r>
              <a:rPr lang="en-GB" dirty="0"/>
              <a:t>, V., </a:t>
            </a:r>
            <a:r>
              <a:rPr lang="en-GB" dirty="0" err="1"/>
              <a:t>Felderer</a:t>
            </a:r>
            <a:r>
              <a:rPr lang="en-GB" dirty="0"/>
              <a:t>, M., </a:t>
            </a:r>
            <a:r>
              <a:rPr lang="en-GB" dirty="0" err="1"/>
              <a:t>Kuhrmann</a:t>
            </a:r>
            <a:r>
              <a:rPr lang="en-GB" dirty="0"/>
              <a:t>, M., </a:t>
            </a:r>
            <a:r>
              <a:rPr lang="en-GB" dirty="0" err="1"/>
              <a:t>Herkiloğlu</a:t>
            </a:r>
            <a:r>
              <a:rPr lang="en-GB" dirty="0"/>
              <a:t>, K., &amp; </a:t>
            </a:r>
            <a:r>
              <a:rPr lang="en-GB" dirty="0" err="1"/>
              <a:t>Eldh</a:t>
            </a:r>
            <a:r>
              <a:rPr lang="en-GB" dirty="0"/>
              <a:t>, S. (</a:t>
            </a:r>
            <a:r>
              <a:rPr lang="en-GB" b="1" dirty="0"/>
              <a:t>2020</a:t>
            </a:r>
            <a:r>
              <a:rPr lang="en-GB" dirty="0"/>
              <a:t>). Exploring the industry’s challenges in software testing: An empirical study. </a:t>
            </a:r>
            <a:r>
              <a:rPr lang="en-GB" i="1" dirty="0"/>
              <a:t>Journal of Software: Evolution and Process</a:t>
            </a:r>
            <a:r>
              <a:rPr lang="en-GB" dirty="0"/>
              <a:t>, </a:t>
            </a:r>
            <a:r>
              <a:rPr lang="en-GB" i="1" dirty="0"/>
              <a:t>32</a:t>
            </a:r>
            <a:r>
              <a:rPr lang="en-GB" dirty="0"/>
              <a:t>(8). https://</a:t>
            </a:r>
            <a:r>
              <a:rPr lang="en-GB" dirty="0" err="1"/>
              <a:t>doi.org</a:t>
            </a:r>
            <a:r>
              <a:rPr lang="en-GB" dirty="0"/>
              <a:t>/10.1002/smr.2251</a:t>
            </a:r>
          </a:p>
          <a:p>
            <a:r>
              <a:rPr lang="en-GB" dirty="0"/>
              <a:t>Seth, F. P., Taipale, O., &amp; </a:t>
            </a:r>
            <a:r>
              <a:rPr lang="en-GB" dirty="0" err="1"/>
              <a:t>Smolander</a:t>
            </a:r>
            <a:r>
              <a:rPr lang="en-GB" dirty="0"/>
              <a:t>, K. (</a:t>
            </a:r>
            <a:r>
              <a:rPr lang="en-GB" b="1" dirty="0"/>
              <a:t>2014</a:t>
            </a:r>
            <a:r>
              <a:rPr lang="en-GB" dirty="0"/>
              <a:t>). Organizational and Customer related Challenges of Software Testing: An Empirical Study in 11 Software Companies. </a:t>
            </a:r>
            <a:r>
              <a:rPr lang="en-GB" i="1" dirty="0"/>
              <a:t>IEEE Eighth International Conference on Research Challenges in Information Science (RCIS)</a:t>
            </a:r>
            <a:r>
              <a:rPr lang="en-GB" dirty="0"/>
              <a:t>, 1–12. </a:t>
            </a:r>
            <a:r>
              <a:rPr lang="en-GB" dirty="0">
                <a:hlinkClick r:id="rId2"/>
              </a:rPr>
              <a:t>https://doi.org/10.1109/RCIS.2014.6861031</a:t>
            </a:r>
            <a:endParaRPr lang="en-GB" dirty="0"/>
          </a:p>
          <a:p>
            <a:r>
              <a:rPr lang="en-GB" dirty="0" err="1"/>
              <a:t>Deak</a:t>
            </a:r>
            <a:r>
              <a:rPr lang="en-GB" dirty="0"/>
              <a:t>, A., </a:t>
            </a:r>
            <a:r>
              <a:rPr lang="en-GB" dirty="0" err="1"/>
              <a:t>Stålhane</a:t>
            </a:r>
            <a:r>
              <a:rPr lang="en-GB" dirty="0"/>
              <a:t>, T., &amp; </a:t>
            </a:r>
            <a:r>
              <a:rPr lang="en-GB" dirty="0" err="1"/>
              <a:t>Sindre</a:t>
            </a:r>
            <a:r>
              <a:rPr lang="en-GB" dirty="0"/>
              <a:t>, G. (</a:t>
            </a:r>
            <a:r>
              <a:rPr lang="en-GB" b="1" dirty="0"/>
              <a:t>2016</a:t>
            </a:r>
            <a:r>
              <a:rPr lang="en-GB" dirty="0"/>
              <a:t>). Challenges and strategies for motivating software testing personnel. </a:t>
            </a:r>
            <a:r>
              <a:rPr lang="en-GB" i="1" dirty="0"/>
              <a:t>Information and Software Technology</a:t>
            </a:r>
            <a:r>
              <a:rPr lang="en-GB" dirty="0"/>
              <a:t>, </a:t>
            </a:r>
            <a:r>
              <a:rPr lang="en-GB" i="1" dirty="0"/>
              <a:t>73</a:t>
            </a:r>
            <a:r>
              <a:rPr lang="en-GB" dirty="0"/>
              <a:t>, 1–15. </a:t>
            </a:r>
            <a:r>
              <a:rPr lang="en-GB" dirty="0">
                <a:hlinkClick r:id="rId3"/>
              </a:rPr>
              <a:t>https://doi.org/10.1016/j.infsof.2016.01.002</a:t>
            </a:r>
            <a:endParaRPr lang="en-GB" dirty="0"/>
          </a:p>
          <a:p>
            <a:r>
              <a:rPr lang="en-GB" dirty="0" err="1"/>
              <a:t>Mohanani</a:t>
            </a:r>
            <a:r>
              <a:rPr lang="en-GB" dirty="0"/>
              <a:t>, R., Salman, I., </a:t>
            </a:r>
            <a:r>
              <a:rPr lang="en-GB" dirty="0" err="1"/>
              <a:t>Turhan</a:t>
            </a:r>
            <a:r>
              <a:rPr lang="en-GB" dirty="0"/>
              <a:t>, B., Rodriguez, P., &amp; Ralph, P. (</a:t>
            </a:r>
            <a:r>
              <a:rPr lang="en-GB" b="1" dirty="0"/>
              <a:t>2018</a:t>
            </a:r>
            <a:r>
              <a:rPr lang="en-GB" dirty="0"/>
              <a:t>). Cognitive Biases in Software Engineering: A Systematic Mapping Study. </a:t>
            </a:r>
            <a:r>
              <a:rPr lang="en-GB" i="1" dirty="0"/>
              <a:t>IEEE Transactions on Software Engineering</a:t>
            </a:r>
            <a:r>
              <a:rPr lang="en-GB" dirty="0"/>
              <a:t>, </a:t>
            </a:r>
            <a:r>
              <a:rPr lang="en-GB" i="1" dirty="0"/>
              <a:t>46</a:t>
            </a:r>
            <a:r>
              <a:rPr lang="en-GB" dirty="0"/>
              <a:t>(12), 1318–1339. </a:t>
            </a:r>
            <a:r>
              <a:rPr lang="en-GB" dirty="0">
                <a:hlinkClick r:id="rId4"/>
              </a:rPr>
              <a:t>https://doi.org/10.1109/TSE.2018.2877759</a:t>
            </a:r>
            <a:endParaRPr lang="en-GB" dirty="0"/>
          </a:p>
          <a:p>
            <a:r>
              <a:rPr lang="en-GB" dirty="0"/>
              <a:t>Salman, I., Rodriguez, P., </a:t>
            </a:r>
            <a:r>
              <a:rPr lang="en-GB" dirty="0" err="1"/>
              <a:t>Turhan</a:t>
            </a:r>
            <a:r>
              <a:rPr lang="en-GB" dirty="0"/>
              <a:t>, B., </a:t>
            </a:r>
            <a:r>
              <a:rPr lang="en-GB" dirty="0" err="1"/>
              <a:t>Tosun</a:t>
            </a:r>
            <a:r>
              <a:rPr lang="en-GB" dirty="0"/>
              <a:t>, A., &amp; </a:t>
            </a:r>
            <a:r>
              <a:rPr lang="en-GB" dirty="0" err="1"/>
              <a:t>Gureller</a:t>
            </a:r>
            <a:r>
              <a:rPr lang="en-GB" dirty="0"/>
              <a:t>, A. (</a:t>
            </a:r>
            <a:r>
              <a:rPr lang="en-GB" b="1" dirty="0"/>
              <a:t>2020</a:t>
            </a:r>
            <a:r>
              <a:rPr lang="en-GB" dirty="0"/>
              <a:t>). What Leads to a Confirmatory or </a:t>
            </a:r>
            <a:r>
              <a:rPr lang="en-GB" dirty="0" err="1"/>
              <a:t>Disconfirmatory</a:t>
            </a:r>
            <a:r>
              <a:rPr lang="en-GB" dirty="0"/>
              <a:t> Behaviour of Software Testers ? </a:t>
            </a:r>
            <a:r>
              <a:rPr lang="en-GB" i="1" dirty="0"/>
              <a:t>IEEE Transaction on Software Engineering</a:t>
            </a:r>
            <a:r>
              <a:rPr lang="en-GB" dirty="0"/>
              <a:t>, </a:t>
            </a:r>
            <a:r>
              <a:rPr lang="en-GB" i="1" dirty="0"/>
              <a:t>5589</a:t>
            </a:r>
            <a:r>
              <a:rPr lang="en-GB" dirty="0"/>
              <a:t>(c), 1–18. </a:t>
            </a:r>
            <a:r>
              <a:rPr lang="en-GB" dirty="0">
                <a:hlinkClick r:id="rId5"/>
              </a:rPr>
              <a:t>https://doi.org/10.1109/TSE.2020.3019892</a:t>
            </a:r>
            <a:endParaRPr lang="en-GB" dirty="0"/>
          </a:p>
          <a:p>
            <a:endParaRPr lang="en-GB" dirty="0"/>
          </a:p>
          <a:p>
            <a:endParaRPr lang="en-FI" dirty="0"/>
          </a:p>
        </p:txBody>
      </p:sp>
    </p:spTree>
    <p:extLst>
      <p:ext uri="{BB962C8B-B14F-4D97-AF65-F5344CB8AC3E}">
        <p14:creationId xmlns:p14="http://schemas.microsoft.com/office/powerpoint/2010/main" val="341662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101010 data lines to infinity">
            <a:extLst>
              <a:ext uri="{FF2B5EF4-FFF2-40B4-BE49-F238E27FC236}">
                <a16:creationId xmlns:a16="http://schemas.microsoft.com/office/drawing/2014/main" id="{1625200B-1041-7713-C4C5-77A7AE5DB1E3}"/>
              </a:ext>
            </a:extLst>
          </p:cNvPr>
          <p:cNvPicPr>
            <a:picLocks noChangeAspect="1"/>
          </p:cNvPicPr>
          <p:nvPr/>
        </p:nvPicPr>
        <p:blipFill rotWithShape="1">
          <a:blip r:embed="rId2"/>
          <a:srcRect l="6104" r="2600" b="1"/>
          <a:stretch/>
        </p:blipFill>
        <p:spPr>
          <a:xfrm>
            <a:off x="1" y="10"/>
            <a:ext cx="9669642" cy="6857990"/>
          </a:xfrm>
          <a:prstGeom prst="rect">
            <a:avLst/>
          </a:prstGeom>
        </p:spPr>
      </p:pic>
      <p:sp>
        <p:nvSpPr>
          <p:cNvPr id="15"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DF6527C-7031-91EA-FC8B-E030705D66BA}"/>
              </a:ext>
            </a:extLst>
          </p:cNvPr>
          <p:cNvSpPr>
            <a:spLocks noGrp="1"/>
          </p:cNvSpPr>
          <p:nvPr>
            <p:ph type="title"/>
          </p:nvPr>
        </p:nvSpPr>
        <p:spPr>
          <a:xfrm>
            <a:off x="7531610" y="365125"/>
            <a:ext cx="3822189" cy="1899912"/>
          </a:xfrm>
        </p:spPr>
        <p:txBody>
          <a:bodyPr>
            <a:normAutofit/>
          </a:bodyPr>
          <a:lstStyle/>
          <a:p>
            <a:r>
              <a:rPr lang="en-FI" sz="3700"/>
              <a:t>Mentimeter (mentimeter.com)</a:t>
            </a:r>
          </a:p>
        </p:txBody>
      </p:sp>
      <p:sp>
        <p:nvSpPr>
          <p:cNvPr id="3" name="Content Placeholder 2">
            <a:extLst>
              <a:ext uri="{FF2B5EF4-FFF2-40B4-BE49-F238E27FC236}">
                <a16:creationId xmlns:a16="http://schemas.microsoft.com/office/drawing/2014/main" id="{AA225DF3-D8DC-DA9A-6129-5B02565CAEEF}"/>
              </a:ext>
            </a:extLst>
          </p:cNvPr>
          <p:cNvSpPr>
            <a:spLocks noGrp="1"/>
          </p:cNvSpPr>
          <p:nvPr>
            <p:ph idx="1"/>
          </p:nvPr>
        </p:nvSpPr>
        <p:spPr>
          <a:xfrm>
            <a:off x="7531610" y="2434201"/>
            <a:ext cx="3822189" cy="3742762"/>
          </a:xfrm>
        </p:spPr>
        <p:txBody>
          <a:bodyPr>
            <a:normAutofit/>
          </a:bodyPr>
          <a:lstStyle/>
          <a:p>
            <a:r>
              <a:rPr lang="en-FI" dirty="0"/>
              <a:t>Go to mentimeter and Enter Code:</a:t>
            </a:r>
          </a:p>
          <a:p>
            <a:pPr marL="0" indent="0">
              <a:buNone/>
            </a:pPr>
            <a:r>
              <a:rPr lang="en-FI" b="1" i="0" u="none" strike="noStrike" dirty="0">
                <a:effectLst/>
                <a:latin typeface="MentiText"/>
              </a:rPr>
              <a:t>					</a:t>
            </a:r>
            <a:r>
              <a:rPr lang="en-FI" sz="3200" b="1" i="0" u="none" strike="noStrike" dirty="0">
                <a:effectLst/>
                <a:latin typeface="MentiText"/>
              </a:rPr>
              <a:t>3862 5617</a:t>
            </a:r>
            <a:endParaRPr lang="en-FI" sz="3200" dirty="0"/>
          </a:p>
        </p:txBody>
      </p:sp>
    </p:spTree>
    <p:extLst>
      <p:ext uri="{BB962C8B-B14F-4D97-AF65-F5344CB8AC3E}">
        <p14:creationId xmlns:p14="http://schemas.microsoft.com/office/powerpoint/2010/main" val="7186772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FC034-35DE-9157-80A6-3955B0902009}"/>
              </a:ext>
            </a:extLst>
          </p:cNvPr>
          <p:cNvSpPr>
            <a:spLocks noGrp="1"/>
          </p:cNvSpPr>
          <p:nvPr>
            <p:ph type="ctrTitle"/>
          </p:nvPr>
        </p:nvSpPr>
        <p:spPr>
          <a:xfrm>
            <a:off x="1524000" y="1701187"/>
            <a:ext cx="9144000" cy="2387600"/>
          </a:xfrm>
        </p:spPr>
        <p:txBody>
          <a:bodyPr>
            <a:normAutofit/>
          </a:bodyPr>
          <a:lstStyle/>
          <a:p>
            <a:r>
              <a:rPr lang="en-FI" dirty="0"/>
              <a:t>Industry</a:t>
            </a:r>
          </a:p>
        </p:txBody>
      </p:sp>
      <p:sp>
        <p:nvSpPr>
          <p:cNvPr id="5" name="Subtitle 4">
            <a:extLst>
              <a:ext uri="{FF2B5EF4-FFF2-40B4-BE49-F238E27FC236}">
                <a16:creationId xmlns:a16="http://schemas.microsoft.com/office/drawing/2014/main" id="{7F6EA142-4305-BF42-DC49-781807D23C46}"/>
              </a:ext>
            </a:extLst>
          </p:cNvPr>
          <p:cNvSpPr>
            <a:spLocks noGrp="1"/>
          </p:cNvSpPr>
          <p:nvPr>
            <p:ph type="subTitle" idx="1"/>
          </p:nvPr>
        </p:nvSpPr>
        <p:spPr>
          <a:xfrm>
            <a:off x="1524000" y="893561"/>
            <a:ext cx="9144000" cy="2069558"/>
          </a:xfrm>
        </p:spPr>
        <p:txBody>
          <a:bodyPr>
            <a:normAutofit fontScale="92500" lnSpcReduction="10000"/>
          </a:bodyPr>
          <a:lstStyle/>
          <a:p>
            <a:endParaRPr lang="en-FI" dirty="0"/>
          </a:p>
          <a:p>
            <a:endParaRPr lang="en-FI" dirty="0"/>
          </a:p>
          <a:p>
            <a:endParaRPr lang="en-FI" dirty="0"/>
          </a:p>
          <a:p>
            <a:r>
              <a:rPr lang="en-FI" dirty="0"/>
              <a:t>Challenges</a:t>
            </a:r>
          </a:p>
          <a:p>
            <a:r>
              <a:rPr lang="en-FI" dirty="0"/>
              <a:t>related to</a:t>
            </a:r>
          </a:p>
        </p:txBody>
      </p:sp>
    </p:spTree>
    <p:extLst>
      <p:ext uri="{BB962C8B-B14F-4D97-AF65-F5344CB8AC3E}">
        <p14:creationId xmlns:p14="http://schemas.microsoft.com/office/powerpoint/2010/main" val="1561983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48C3B-CD4F-7AC9-183D-B1776347DFF1}"/>
              </a:ext>
            </a:extLst>
          </p:cNvPr>
          <p:cNvSpPr>
            <a:spLocks noGrp="1"/>
          </p:cNvSpPr>
          <p:nvPr>
            <p:ph type="title"/>
          </p:nvPr>
        </p:nvSpPr>
        <p:spPr/>
        <p:txBody>
          <a:bodyPr/>
          <a:lstStyle/>
          <a:p>
            <a:r>
              <a:rPr lang="en-FI" dirty="0"/>
              <a:t>Survey Form</a:t>
            </a:r>
          </a:p>
        </p:txBody>
      </p:sp>
      <p:sp>
        <p:nvSpPr>
          <p:cNvPr id="3" name="Content Placeholder 2">
            <a:extLst>
              <a:ext uri="{FF2B5EF4-FFF2-40B4-BE49-F238E27FC236}">
                <a16:creationId xmlns:a16="http://schemas.microsoft.com/office/drawing/2014/main" id="{4ADC29A0-FEEC-4DDD-B7E8-2E1402BC5EC5}"/>
              </a:ext>
            </a:extLst>
          </p:cNvPr>
          <p:cNvSpPr>
            <a:spLocks noGrp="1"/>
          </p:cNvSpPr>
          <p:nvPr>
            <p:ph idx="1"/>
          </p:nvPr>
        </p:nvSpPr>
        <p:spPr/>
        <p:txBody>
          <a:bodyPr/>
          <a:lstStyle/>
          <a:p>
            <a:pPr marL="0" indent="0">
              <a:buNone/>
            </a:pPr>
            <a:endParaRPr lang="en-FI" dirty="0"/>
          </a:p>
          <a:p>
            <a:endParaRPr lang="en-FI" dirty="0"/>
          </a:p>
        </p:txBody>
      </p:sp>
      <p:pic>
        <p:nvPicPr>
          <p:cNvPr id="5" name="Picture 4">
            <a:extLst>
              <a:ext uri="{FF2B5EF4-FFF2-40B4-BE49-F238E27FC236}">
                <a16:creationId xmlns:a16="http://schemas.microsoft.com/office/drawing/2014/main" id="{55B77BF7-3972-51D3-E9CE-772EF8B0FC37}"/>
              </a:ext>
            </a:extLst>
          </p:cNvPr>
          <p:cNvPicPr>
            <a:picLocks noChangeAspect="1"/>
          </p:cNvPicPr>
          <p:nvPr/>
        </p:nvPicPr>
        <p:blipFill>
          <a:blip r:embed="rId3"/>
          <a:stretch>
            <a:fillRect/>
          </a:stretch>
        </p:blipFill>
        <p:spPr>
          <a:xfrm>
            <a:off x="1625600" y="1771650"/>
            <a:ext cx="7772400" cy="2881528"/>
          </a:xfrm>
          <a:prstGeom prst="rect">
            <a:avLst/>
          </a:prstGeom>
        </p:spPr>
      </p:pic>
    </p:spTree>
    <p:extLst>
      <p:ext uri="{BB962C8B-B14F-4D97-AF65-F5344CB8AC3E}">
        <p14:creationId xmlns:p14="http://schemas.microsoft.com/office/powerpoint/2010/main" val="40754354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666000-BF95-1180-4CFE-708AD405FA5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Level or Extent of Challenges</a:t>
            </a:r>
          </a:p>
        </p:txBody>
      </p:sp>
      <p:pic>
        <p:nvPicPr>
          <p:cNvPr id="5" name="Content Placeholder 4" descr="Diagram&#10;&#10;Description automatically generated">
            <a:extLst>
              <a:ext uri="{FF2B5EF4-FFF2-40B4-BE49-F238E27FC236}">
                <a16:creationId xmlns:a16="http://schemas.microsoft.com/office/drawing/2014/main" id="{D2187B4C-6184-12B5-0ED5-A9289C71E233}"/>
              </a:ext>
            </a:extLst>
          </p:cNvPr>
          <p:cNvPicPr>
            <a:picLocks noGrp="1" noChangeAspect="1"/>
          </p:cNvPicPr>
          <p:nvPr>
            <p:ph idx="1"/>
          </p:nvPr>
        </p:nvPicPr>
        <p:blipFill>
          <a:blip r:embed="rId3"/>
          <a:stretch>
            <a:fillRect/>
          </a:stretch>
        </p:blipFill>
        <p:spPr>
          <a:xfrm>
            <a:off x="4507019" y="397650"/>
            <a:ext cx="7195735" cy="5990450"/>
          </a:xfrm>
          <a:prstGeom prst="rect">
            <a:avLst/>
          </a:prstGeom>
        </p:spPr>
      </p:pic>
      <p:sp>
        <p:nvSpPr>
          <p:cNvPr id="6" name="Frame 5">
            <a:extLst>
              <a:ext uri="{FF2B5EF4-FFF2-40B4-BE49-F238E27FC236}">
                <a16:creationId xmlns:a16="http://schemas.microsoft.com/office/drawing/2014/main" id="{A094A9B1-7ED0-FE04-83AB-12B136535DBA}"/>
              </a:ext>
            </a:extLst>
          </p:cNvPr>
          <p:cNvSpPr/>
          <p:nvPr/>
        </p:nvSpPr>
        <p:spPr>
          <a:xfrm>
            <a:off x="4762500" y="4514523"/>
            <a:ext cx="5994400" cy="1124277"/>
          </a:xfrm>
          <a:prstGeom prst="frame">
            <a:avLst>
              <a:gd name="adj1" fmla="val 608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solidFill>
                <a:schemeClr val="tx1"/>
              </a:solidFill>
            </a:endParaRPr>
          </a:p>
        </p:txBody>
      </p:sp>
    </p:spTree>
    <p:extLst>
      <p:ext uri="{BB962C8B-B14F-4D97-AF65-F5344CB8AC3E}">
        <p14:creationId xmlns:p14="http://schemas.microsoft.com/office/powerpoint/2010/main" val="703939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4356C-555C-8732-1F37-12D4EB953F71}"/>
              </a:ext>
            </a:extLst>
          </p:cNvPr>
          <p:cNvSpPr>
            <a:spLocks noGrp="1"/>
          </p:cNvSpPr>
          <p:nvPr>
            <p:ph type="title"/>
          </p:nvPr>
        </p:nvSpPr>
        <p:spPr/>
        <p:txBody>
          <a:bodyPr/>
          <a:lstStyle/>
          <a:p>
            <a:r>
              <a:rPr lang="en-FI" dirty="0"/>
              <a:t>Challenging Test Activities</a:t>
            </a:r>
          </a:p>
        </p:txBody>
      </p:sp>
      <p:sp>
        <p:nvSpPr>
          <p:cNvPr id="3" name="Content Placeholder 2">
            <a:extLst>
              <a:ext uri="{FF2B5EF4-FFF2-40B4-BE49-F238E27FC236}">
                <a16:creationId xmlns:a16="http://schemas.microsoft.com/office/drawing/2014/main" id="{C7E3FC60-2FB2-7418-10E0-551A64676F01}"/>
              </a:ext>
            </a:extLst>
          </p:cNvPr>
          <p:cNvSpPr>
            <a:spLocks noGrp="1"/>
          </p:cNvSpPr>
          <p:nvPr>
            <p:ph idx="1"/>
          </p:nvPr>
        </p:nvSpPr>
        <p:spPr/>
        <p:txBody>
          <a:bodyPr/>
          <a:lstStyle/>
          <a:p>
            <a:pPr marL="514350" indent="-514350">
              <a:buFont typeface="+mj-lt"/>
              <a:buAutoNum type="arabicPeriod"/>
            </a:pPr>
            <a:r>
              <a:rPr lang="en-FI" dirty="0"/>
              <a:t>Test Automation</a:t>
            </a:r>
          </a:p>
          <a:p>
            <a:pPr lvl="1"/>
            <a:r>
              <a:rPr lang="en-GB" dirty="0"/>
              <a:t>T</a:t>
            </a:r>
            <a:r>
              <a:rPr lang="en-FI" dirty="0"/>
              <a:t>echnical skills limitations</a:t>
            </a:r>
          </a:p>
          <a:p>
            <a:pPr lvl="2"/>
            <a:r>
              <a:rPr lang="en-GB" dirty="0"/>
              <a:t>S</a:t>
            </a:r>
            <a:r>
              <a:rPr lang="en-FI" dirty="0"/>
              <a:t>kills to develop the automaiton script</a:t>
            </a:r>
          </a:p>
          <a:p>
            <a:pPr lvl="2"/>
            <a:r>
              <a:rPr lang="en-GB" dirty="0"/>
              <a:t>T</a:t>
            </a:r>
            <a:r>
              <a:rPr lang="en-FI" dirty="0"/>
              <a:t>ools’ technical limitation that prevents testing for a range of dynamic output</a:t>
            </a:r>
          </a:p>
          <a:p>
            <a:pPr lvl="1"/>
            <a:r>
              <a:rPr lang="en-FI" dirty="0"/>
              <a:t>Maintenance of the test suite</a:t>
            </a:r>
          </a:p>
          <a:p>
            <a:pPr lvl="1"/>
            <a:r>
              <a:rPr lang="en-FI" dirty="0"/>
              <a:t>Automation coverage for the system under test</a:t>
            </a:r>
          </a:p>
          <a:p>
            <a:pPr marL="514350" indent="-514350">
              <a:buFont typeface="+mj-lt"/>
              <a:buAutoNum type="arabicPeriod"/>
            </a:pPr>
            <a:r>
              <a:rPr lang="en-FI" dirty="0"/>
              <a:t>Test Management</a:t>
            </a:r>
          </a:p>
          <a:p>
            <a:pPr lvl="1"/>
            <a:r>
              <a:rPr lang="en-FI" dirty="0"/>
              <a:t>Tools used for test management</a:t>
            </a:r>
          </a:p>
          <a:p>
            <a:pPr lvl="2"/>
            <a:r>
              <a:rPr lang="en-FI" dirty="0"/>
              <a:t>Manual-testing test management tools</a:t>
            </a:r>
          </a:p>
          <a:p>
            <a:pPr lvl="2"/>
            <a:r>
              <a:rPr lang="en-FI" dirty="0"/>
              <a:t>Automation testing tools and the suite management</a:t>
            </a:r>
          </a:p>
          <a:p>
            <a:pPr lvl="2"/>
            <a:endParaRPr lang="en-FI" dirty="0"/>
          </a:p>
          <a:p>
            <a:pPr lvl="1"/>
            <a:endParaRPr lang="en-FI" dirty="0"/>
          </a:p>
        </p:txBody>
      </p:sp>
    </p:spTree>
    <p:extLst>
      <p:ext uri="{BB962C8B-B14F-4D97-AF65-F5344CB8AC3E}">
        <p14:creationId xmlns:p14="http://schemas.microsoft.com/office/powerpoint/2010/main" val="2703943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Video 6">
            <a:extLst>
              <a:ext uri="{FF2B5EF4-FFF2-40B4-BE49-F238E27FC236}">
                <a16:creationId xmlns:a16="http://schemas.microsoft.com/office/drawing/2014/main" id="{F13B51A4-0D05-42D3-311D-58873431446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84" r="1" b="1"/>
          <a:stretch/>
        </p:blipFill>
        <p:spPr>
          <a:xfrm>
            <a:off x="-3047" y="10"/>
            <a:ext cx="12191999" cy="6857990"/>
          </a:xfrm>
          <a:prstGeom prst="rect">
            <a:avLst/>
          </a:prstGeom>
        </p:spPr>
      </p:pic>
      <p:sp>
        <p:nvSpPr>
          <p:cNvPr id="13" name="Rectangle 1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6FC034-35DE-9157-80A6-3955B0902009}"/>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FI" sz="5200" dirty="0">
                <a:solidFill>
                  <a:srgbClr val="FFFFFF"/>
                </a:solidFill>
              </a:rPr>
              <a:t>Organisation and Customer</a:t>
            </a:r>
          </a:p>
        </p:txBody>
      </p:sp>
      <p:sp>
        <p:nvSpPr>
          <p:cNvPr id="5" name="Subtitle 4">
            <a:extLst>
              <a:ext uri="{FF2B5EF4-FFF2-40B4-BE49-F238E27FC236}">
                <a16:creationId xmlns:a16="http://schemas.microsoft.com/office/drawing/2014/main" id="{7F6EA142-4305-BF42-DC49-781807D23C46}"/>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FI" sz="800" dirty="0">
              <a:solidFill>
                <a:srgbClr val="FFFFFF"/>
              </a:solidFill>
            </a:endParaRPr>
          </a:p>
          <a:p>
            <a:endParaRPr lang="en-FI" sz="800" dirty="0">
              <a:solidFill>
                <a:srgbClr val="FFFFFF"/>
              </a:solidFill>
            </a:endParaRPr>
          </a:p>
          <a:p>
            <a:endParaRPr lang="en-FI" sz="800" dirty="0">
              <a:solidFill>
                <a:srgbClr val="FFFFFF"/>
              </a:solidFill>
            </a:endParaRPr>
          </a:p>
          <a:p>
            <a:r>
              <a:rPr lang="en-FI" sz="800" dirty="0">
                <a:solidFill>
                  <a:srgbClr val="FFFFFF"/>
                </a:solidFill>
              </a:rPr>
              <a:t>Challenges of Software Testing </a:t>
            </a:r>
          </a:p>
          <a:p>
            <a:r>
              <a:rPr lang="en-FI" sz="800" dirty="0">
                <a:solidFill>
                  <a:srgbClr val="FFFFFF"/>
                </a:solidFill>
              </a:rPr>
              <a:t>related to</a:t>
            </a:r>
          </a:p>
        </p:txBody>
      </p:sp>
    </p:spTree>
    <p:extLst>
      <p:ext uri="{BB962C8B-B14F-4D97-AF65-F5344CB8AC3E}">
        <p14:creationId xmlns:p14="http://schemas.microsoft.com/office/powerpoint/2010/main" val="778122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mute="1">
                <p:cTn id="12" repeatCount="indefinite" fill="hold" display="0">
                  <p:stCondLst>
                    <p:cond delay="indefinite"/>
                  </p:stCondLst>
                </p:cTn>
                <p:tgtEl>
                  <p:spTgt spid="7"/>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39994-6D91-BEF0-86DA-9C641E80DC02}"/>
              </a:ext>
            </a:extLst>
          </p:cNvPr>
          <p:cNvSpPr>
            <a:spLocks noGrp="1"/>
          </p:cNvSpPr>
          <p:nvPr>
            <p:ph type="title"/>
          </p:nvPr>
        </p:nvSpPr>
        <p:spPr/>
        <p:txBody>
          <a:bodyPr/>
          <a:lstStyle/>
          <a:p>
            <a:r>
              <a:rPr lang="en-FI" dirty="0"/>
              <a:t>Organisational Challenges</a:t>
            </a:r>
          </a:p>
        </p:txBody>
      </p:sp>
      <p:sp>
        <p:nvSpPr>
          <p:cNvPr id="3" name="Content Placeholder 2">
            <a:extLst>
              <a:ext uri="{FF2B5EF4-FFF2-40B4-BE49-F238E27FC236}">
                <a16:creationId xmlns:a16="http://schemas.microsoft.com/office/drawing/2014/main" id="{E4A66B8C-A5A5-65DB-11A7-8079E864DBEC}"/>
              </a:ext>
            </a:extLst>
          </p:cNvPr>
          <p:cNvSpPr>
            <a:spLocks noGrp="1"/>
          </p:cNvSpPr>
          <p:nvPr>
            <p:ph idx="1"/>
          </p:nvPr>
        </p:nvSpPr>
        <p:spPr/>
        <p:txBody>
          <a:bodyPr/>
          <a:lstStyle/>
          <a:p>
            <a:pPr marL="514350" indent="-514350">
              <a:buAutoNum type="arabicPeriod"/>
            </a:pPr>
            <a:r>
              <a:rPr lang="en-FI" dirty="0"/>
              <a:t>Project managers giving less attention to testing while planning</a:t>
            </a:r>
          </a:p>
          <a:p>
            <a:pPr marL="514350" indent="-514350">
              <a:buAutoNum type="arabicPeriod"/>
            </a:pPr>
            <a:r>
              <a:rPr lang="en-FI" dirty="0"/>
              <a:t>Risk taking attitude of Project Managers and Development</a:t>
            </a:r>
          </a:p>
          <a:p>
            <a:pPr marL="514350" indent="-514350">
              <a:buAutoNum type="arabicPeriod"/>
            </a:pPr>
            <a:r>
              <a:rPr lang="en-FI" dirty="0"/>
              <a:t>Organisational Structure and Mode of Operation</a:t>
            </a:r>
          </a:p>
          <a:p>
            <a:pPr marL="514350" indent="-514350">
              <a:buAutoNum type="arabicPeriod"/>
            </a:pPr>
            <a:r>
              <a:rPr lang="en-FI" dirty="0"/>
              <a:t>Scope of testing</a:t>
            </a:r>
          </a:p>
          <a:p>
            <a:pPr marL="514350" indent="-514350">
              <a:buAutoNum type="arabicPeriod"/>
            </a:pPr>
            <a:endParaRPr lang="en-FI" dirty="0"/>
          </a:p>
          <a:p>
            <a:pPr marL="514350" indent="-514350">
              <a:buAutoNum type="arabicPeriod"/>
            </a:pPr>
            <a:endParaRPr lang="en-FI" dirty="0"/>
          </a:p>
          <a:p>
            <a:endParaRPr lang="en-FI" dirty="0"/>
          </a:p>
        </p:txBody>
      </p:sp>
    </p:spTree>
    <p:extLst>
      <p:ext uri="{BB962C8B-B14F-4D97-AF65-F5344CB8AC3E}">
        <p14:creationId xmlns:p14="http://schemas.microsoft.com/office/powerpoint/2010/main" val="3050667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0A0DF-05FE-7066-8400-6D974E733471}"/>
              </a:ext>
            </a:extLst>
          </p:cNvPr>
          <p:cNvSpPr>
            <a:spLocks noGrp="1"/>
          </p:cNvSpPr>
          <p:nvPr>
            <p:ph type="title"/>
          </p:nvPr>
        </p:nvSpPr>
        <p:spPr/>
        <p:txBody>
          <a:bodyPr/>
          <a:lstStyle/>
          <a:p>
            <a:r>
              <a:rPr lang="en-FI" dirty="0"/>
              <a:t>Customer Challenges</a:t>
            </a:r>
          </a:p>
        </p:txBody>
      </p:sp>
      <p:sp>
        <p:nvSpPr>
          <p:cNvPr id="3" name="Content Placeholder 2">
            <a:extLst>
              <a:ext uri="{FF2B5EF4-FFF2-40B4-BE49-F238E27FC236}">
                <a16:creationId xmlns:a16="http://schemas.microsoft.com/office/drawing/2014/main" id="{04BE8527-811C-5827-205F-E2F2AF2F6902}"/>
              </a:ext>
            </a:extLst>
          </p:cNvPr>
          <p:cNvSpPr>
            <a:spLocks noGrp="1"/>
          </p:cNvSpPr>
          <p:nvPr>
            <p:ph idx="1"/>
          </p:nvPr>
        </p:nvSpPr>
        <p:spPr/>
        <p:txBody>
          <a:bodyPr/>
          <a:lstStyle/>
          <a:p>
            <a:pPr marL="514350" indent="-514350">
              <a:buAutoNum type="arabicPeriod"/>
            </a:pPr>
            <a:r>
              <a:rPr lang="en-FI" dirty="0"/>
              <a:t>The product that customer wants within:</a:t>
            </a:r>
          </a:p>
          <a:p>
            <a:pPr marL="971550" lvl="1" indent="-514350">
              <a:buFont typeface="+mj-lt"/>
              <a:buAutoNum type="alphaLcParenR"/>
            </a:pPr>
            <a:r>
              <a:rPr lang="en-GB" dirty="0"/>
              <a:t>the</a:t>
            </a:r>
            <a:r>
              <a:rPr lang="en-FI" dirty="0"/>
              <a:t> resources available</a:t>
            </a:r>
          </a:p>
          <a:p>
            <a:pPr marL="971550" lvl="1" indent="-514350">
              <a:buFont typeface="+mj-lt"/>
              <a:buAutoNum type="alphaLcParenR"/>
            </a:pPr>
            <a:r>
              <a:rPr lang="en-GB" dirty="0"/>
              <a:t>C</a:t>
            </a:r>
            <a:r>
              <a:rPr lang="en-FI" dirty="0"/>
              <a:t>ustomer’s payment/budget</a:t>
            </a:r>
          </a:p>
          <a:p>
            <a:pPr marL="514350" indent="-514350">
              <a:buAutoNum type="arabicPeriod"/>
            </a:pPr>
            <a:r>
              <a:rPr lang="en-FI" dirty="0"/>
              <a:t>The involvement of cus</a:t>
            </a:r>
            <a:r>
              <a:rPr lang="en-GB" dirty="0"/>
              <a:t>to</a:t>
            </a:r>
            <a:r>
              <a:rPr lang="en-FI" dirty="0"/>
              <a:t>mer for end-user and usability testing</a:t>
            </a:r>
          </a:p>
          <a:p>
            <a:pPr marL="514350" indent="-514350">
              <a:buAutoNum type="arabicPeriod"/>
            </a:pPr>
            <a:r>
              <a:rPr lang="en-GB" dirty="0"/>
              <a:t>The knowledge gap between customers, testers and developers</a:t>
            </a:r>
            <a:endParaRPr lang="en-FI" dirty="0"/>
          </a:p>
          <a:p>
            <a:pPr marL="971550" lvl="1" indent="-514350">
              <a:buAutoNum type="arabicPeriod"/>
            </a:pPr>
            <a:endParaRPr lang="en-FI" dirty="0"/>
          </a:p>
        </p:txBody>
      </p:sp>
    </p:spTree>
    <p:extLst>
      <p:ext uri="{BB962C8B-B14F-4D97-AF65-F5344CB8AC3E}">
        <p14:creationId xmlns:p14="http://schemas.microsoft.com/office/powerpoint/2010/main" val="22105139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936</TotalTime>
  <Words>2069</Words>
  <Application>Microsoft Macintosh PowerPoint</Application>
  <PresentationFormat>Widescreen</PresentationFormat>
  <Paragraphs>142</Paragraphs>
  <Slides>19</Slides>
  <Notes>11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MentiText</vt:lpstr>
      <vt:lpstr>Times New Roman</vt:lpstr>
      <vt:lpstr>Office Theme</vt:lpstr>
      <vt:lpstr>Software Testing &amp; Challenges</vt:lpstr>
      <vt:lpstr>Mentimeter (mentimeter.com)</vt:lpstr>
      <vt:lpstr>Industry</vt:lpstr>
      <vt:lpstr>Survey Form</vt:lpstr>
      <vt:lpstr>Level or Extent of Challenges</vt:lpstr>
      <vt:lpstr>Challenging Test Activities</vt:lpstr>
      <vt:lpstr>Organisation and Customer</vt:lpstr>
      <vt:lpstr>Organisational Challenges</vt:lpstr>
      <vt:lpstr>Customer Challenges</vt:lpstr>
      <vt:lpstr>Human Factors (Motivation &amp; Cognitive)</vt:lpstr>
      <vt:lpstr>Motivation</vt:lpstr>
      <vt:lpstr>De-motivational Factors</vt:lpstr>
      <vt:lpstr>Motivational Factors</vt:lpstr>
      <vt:lpstr>Cognitive Biases</vt:lpstr>
      <vt:lpstr>Confirmation Bias</vt:lpstr>
      <vt:lpstr>Confirmation Bias</vt:lpstr>
      <vt:lpstr>Mentimeter (mentimeter.com)</vt:lpstr>
      <vt:lpstr>Mentimeter (mentimeter.com)</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Iflaah Salman</dc:creator>
  <cp:lastModifiedBy>Iflaah Salman</cp:lastModifiedBy>
  <cp:revision>272</cp:revision>
  <dcterms:created xsi:type="dcterms:W3CDTF">2022-10-18T10:33:10Z</dcterms:created>
  <dcterms:modified xsi:type="dcterms:W3CDTF">2022-10-19T12:35:50Z</dcterms:modified>
</cp:coreProperties>
</file>

<file path=docProps/thumbnail.jpeg>
</file>